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1"/>
  </p:notesMasterIdLst>
  <p:sldIdLst>
    <p:sldId id="282" r:id="rId2"/>
    <p:sldId id="256" r:id="rId3"/>
    <p:sldId id="267" r:id="rId4"/>
    <p:sldId id="268" r:id="rId5"/>
    <p:sldId id="270" r:id="rId6"/>
    <p:sldId id="276" r:id="rId7"/>
    <p:sldId id="283" r:id="rId8"/>
    <p:sldId id="269" r:id="rId9"/>
    <p:sldId id="279" r:id="rId10"/>
    <p:sldId id="280" r:id="rId11"/>
    <p:sldId id="281" r:id="rId12"/>
    <p:sldId id="273" r:id="rId13"/>
    <p:sldId id="274" r:id="rId14"/>
    <p:sldId id="284" r:id="rId15"/>
    <p:sldId id="275" r:id="rId16"/>
    <p:sldId id="257" r:id="rId17"/>
    <p:sldId id="258" r:id="rId18"/>
    <p:sldId id="259" r:id="rId19"/>
    <p:sldId id="263" r:id="rId20"/>
    <p:sldId id="260" r:id="rId21"/>
    <p:sldId id="261" r:id="rId22"/>
    <p:sldId id="262" r:id="rId23"/>
    <p:sldId id="264" r:id="rId24"/>
    <p:sldId id="265" r:id="rId25"/>
    <p:sldId id="266" r:id="rId26"/>
    <p:sldId id="271" r:id="rId27"/>
    <p:sldId id="272" r:id="rId28"/>
    <p:sldId id="277" r:id="rId29"/>
    <p:sldId id="278" r:id="rId3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0"/>
            <p14:sldId id="276"/>
            <p14:sldId id="283"/>
            <p14:sldId id="269"/>
            <p14:sldId id="279"/>
            <p14:sldId id="280"/>
            <p14:sldId id="281"/>
            <p14:sldId id="273"/>
            <p14:sldId id="274"/>
            <p14:sldId id="284"/>
            <p14:sldId id="275"/>
            <p14:sldId id="257"/>
            <p14:sldId id="258"/>
            <p14:sldId id="259"/>
            <p14:sldId id="263"/>
            <p14:sldId id="260"/>
            <p14:sldId id="261"/>
            <p14:sldId id="262"/>
            <p14:sldId id="264"/>
            <p14:sldId id="265"/>
            <p14:sldId id="266"/>
            <p14:sldId id="271"/>
            <p14:sldId id="272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2890" autoAdjust="0"/>
  </p:normalViewPr>
  <p:slideViewPr>
    <p:cSldViewPr snapToGrid="0" showGuides="1">
      <p:cViewPr>
        <p:scale>
          <a:sx n="100" d="100"/>
          <a:sy n="100" d="100"/>
        </p:scale>
        <p:origin x="768" y="156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2019-12-12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roguebasin.com/index.php?title=Berlin_Interpretati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486553"/>
              </p:ext>
            </p:extLst>
          </p:nvPr>
        </p:nvGraphicFramePr>
        <p:xfrm>
          <a:off x="838200" y="808038"/>
          <a:ext cx="10515597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7556497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12.11(6)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12.12(6)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영구적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468275"/>
              </p:ext>
            </p:extLst>
          </p:nvPr>
        </p:nvGraphicFramePr>
        <p:xfrm>
          <a:off x="479484" y="1423781"/>
          <a:ext cx="11233032" cy="1595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17513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아이템의 경우 처음 획득 시 효과나 능력치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소모성 아이템의 경우 종류 까지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감춰져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감별하거나 효과를 직접 발동하기 전까지 절대로 아이템의 기능을 알 수 없다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요소를 아이템에만 국한 되어 사용되는 것은 아니다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몬스터의 행동 패턴을 직접 경험하지 않으면 알 수 없는 것 또한 식별 요소다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진행하지 않은 방에 대한 정보를 유저에게 주지 않는 것도 식별 요소다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요소는 활용하기 나름이며 이후 자원관리와 시너지를 발휘해 탐험 욕구를 자극하게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534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D5BAF5B-0A36-4FEA-9F3C-B93118887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64691"/>
              </p:ext>
            </p:extLst>
          </p:nvPr>
        </p:nvGraphicFramePr>
        <p:xfrm>
          <a:off x="479483" y="3129651"/>
          <a:ext cx="3882967" cy="226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967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22669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6EA56A88-5A08-4684-91EC-86D627AAE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579239"/>
              </p:ext>
            </p:extLst>
          </p:nvPr>
        </p:nvGraphicFramePr>
        <p:xfrm>
          <a:off x="4506977" y="3129651"/>
          <a:ext cx="7205539" cy="226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5539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22669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47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영구적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464753"/>
              </p:ext>
            </p:extLst>
          </p:nvPr>
        </p:nvGraphicFramePr>
        <p:xfrm>
          <a:off x="479484" y="1423781"/>
          <a:ext cx="11233032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만복도 개념이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일정 시간동안 식사하지 않으면 데미지를 받아 결국 죽게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던전의 한 곳에 머물러 레벨을 올리는 행위를 방지한다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주기적으로 식량을 충당하기 위해 끊임없이 탐험하며 이동해야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게임에서는 만복도의 개념을 다양하게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대표적으로 관리해야 하는 자원으로 체력과 자원이 있으며 무기 내구도 또한 관리해야 하는 자원에 속한다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요소와 함께 시너지를 발휘해 새로운 방을 탐험하는 것으로 좋은 효과를 얻을 것이라는 기대심을 자극하게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33E9B7-FAFF-4487-8D7A-058716669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50774"/>
              </p:ext>
            </p:extLst>
          </p:nvPr>
        </p:nvGraphicFramePr>
        <p:xfrm>
          <a:off x="4506977" y="3429001"/>
          <a:ext cx="7205539" cy="226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5539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22669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890079A-313B-4A12-8469-16AC5710B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122997"/>
              </p:ext>
            </p:extLst>
          </p:nvPr>
        </p:nvGraphicFramePr>
        <p:xfrm>
          <a:off x="479483" y="3429000"/>
          <a:ext cx="3882967" cy="226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967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22669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2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65" y="925802"/>
            <a:ext cx="4228898" cy="237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이작에 대한 이미지 검색결과">
            <a:extLst>
              <a:ext uri="{FF2B5EF4-FFF2-40B4-BE49-F238E27FC236}">
                <a16:creationId xmlns:a16="http://schemas.microsoft.com/office/drawing/2014/main" id="{7C8B4DF2-75CD-4086-904C-75E87CC4F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95" y="925803"/>
            <a:ext cx="4228899" cy="237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픽셀 던전에 대한 이미지 검색결과">
            <a:extLst>
              <a:ext uri="{FF2B5EF4-FFF2-40B4-BE49-F238E27FC236}">
                <a16:creationId xmlns:a16="http://schemas.microsoft.com/office/drawing/2014/main" id="{84511F59-716C-4D15-88DF-BFF08AF0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65" y="3619171"/>
            <a:ext cx="1302204" cy="231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던전 크롤에 대한 이미지 검색결과">
            <a:extLst>
              <a:ext uri="{FF2B5EF4-FFF2-40B4-BE49-F238E27FC236}">
                <a16:creationId xmlns:a16="http://schemas.microsoft.com/office/drawing/2014/main" id="{6D65F907-C65F-412A-9BA0-7C4C9150E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09" y="3593649"/>
            <a:ext cx="4128885" cy="231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72289" y="2930811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엔터</a:t>
            </a:r>
            <a:r>
              <a:rPr lang="ko-KR" altLang="en-US" dirty="0"/>
              <a:t> 더 건전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23449-B55E-4470-82A0-C8F2CDD10400}"/>
              </a:ext>
            </a:extLst>
          </p:cNvPr>
          <p:cNvSpPr txBox="1"/>
          <p:nvPr/>
        </p:nvSpPr>
        <p:spPr>
          <a:xfrm>
            <a:off x="10495294" y="29308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아이작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10495294" y="556286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던전 </a:t>
            </a:r>
            <a:r>
              <a:rPr lang="ko-KR" altLang="en-US" dirty="0" err="1"/>
              <a:t>크롤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6905A-647C-46B9-9BC2-B9D5B5EBB882}"/>
              </a:ext>
            </a:extLst>
          </p:cNvPr>
          <p:cNvSpPr txBox="1"/>
          <p:nvPr/>
        </p:nvSpPr>
        <p:spPr>
          <a:xfrm>
            <a:off x="1748369" y="375651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픽셀 던전</a:t>
            </a: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84403-2AB7-49E9-BB30-6D5B35EB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5A80C56-4B28-4148-90F6-22A7988C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58135"/>
              </p:ext>
            </p:extLst>
          </p:nvPr>
        </p:nvGraphicFramePr>
        <p:xfrm>
          <a:off x="479484" y="1636357"/>
          <a:ext cx="11233032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유저가 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장르에 빠지게 되는 요소를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가지로 생각하고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각각의 요소에 대해 심층적으로 분석하는 내용을 추가할 예정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5C7E348-A927-440C-AC1D-A7AA6CC34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39840"/>
              </p:ext>
            </p:extLst>
          </p:nvPr>
        </p:nvGraphicFramePr>
        <p:xfrm>
          <a:off x="479484" y="740617"/>
          <a:ext cx="11233032" cy="474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맵 생성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97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84403-2AB7-49E9-BB30-6D5B35EB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5A80C56-4B28-4148-90F6-22A7988C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95999"/>
              </p:ext>
            </p:extLst>
          </p:nvPr>
        </p:nvGraphicFramePr>
        <p:xfrm>
          <a:off x="3502603" y="891074"/>
          <a:ext cx="8325212" cy="569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21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56942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영속적 죽음이 유저에게 미치는 영향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CB35FAD-25D7-4453-814F-698BF330D4F2}"/>
              </a:ext>
            </a:extLst>
          </p:cNvPr>
          <p:cNvGraphicFramePr>
            <a:graphicFrameLocks noGrp="1"/>
          </p:cNvGraphicFramePr>
          <p:nvPr/>
        </p:nvGraphicFramePr>
        <p:xfrm>
          <a:off x="364185" y="891074"/>
          <a:ext cx="2981287" cy="350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287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35037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70ED585-3340-4427-B135-2AAA2540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6" y="1008341"/>
            <a:ext cx="2194464" cy="2970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BEF11-4578-459E-BA31-4341911A5988}"/>
              </a:ext>
            </a:extLst>
          </p:cNvPr>
          <p:cNvSpPr txBox="1"/>
          <p:nvPr/>
        </p:nvSpPr>
        <p:spPr>
          <a:xfrm>
            <a:off x="419671" y="3994690"/>
            <a:ext cx="2925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참고 논문</a:t>
            </a:r>
            <a:br>
              <a:rPr lang="en-US" altLang="ko-KR" sz="1000" dirty="0"/>
            </a:br>
            <a:r>
              <a:rPr lang="ko-KR" altLang="en-US" sz="1000" dirty="0"/>
              <a:t>사진을 클릭하시면 논문을 감상하실 수 있습니다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7C0294B-90E5-450C-885A-29A85DA37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791790"/>
              </p:ext>
            </p:extLst>
          </p:nvPr>
        </p:nvGraphicFramePr>
        <p:xfrm>
          <a:off x="3502603" y="1587984"/>
          <a:ext cx="8325212" cy="9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21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7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죽음은 게임이 아닌 다른 문화 컨텐츠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자주 경험할 수 있는 요소이다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영화에서 한 캐릭터의 죽음은 다시 되돌릴 수 없으며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그것을 아는 관객은 실제 죽음을 목격한 것과 비슷한 감정을 느끼게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단지 영화에서 만든 가상의 캐릭터의 죽음에도 사람의 감정이 이입되는 이유는 현실의 죽음과 동일하기 때문이다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05F988-C569-4518-B492-1DC649A3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902319"/>
              </p:ext>
            </p:extLst>
          </p:nvPr>
        </p:nvGraphicFramePr>
        <p:xfrm>
          <a:off x="3502603" y="2617170"/>
          <a:ext cx="8325212" cy="13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21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362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기존 게임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 기타 다른 장르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들은 캐릭터의 죽음은 성장의 이전 단계로 사용된다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대표적인 예시로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게임에서 보스 몬스터를 공략하는 과정에서 캐릭터가 사망하게 되면 플레이어 입장에서는 숙련도를 올리기 위해 이전 단계의 던전을 반복적으로 클리어 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죽음에 페널티가 없는 것은 아니다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단계의 반복적으로 클리어하면서 전체적인 게임 클리어 시간이 증가된다는 페널티가 있지만 플레이어에게는 그다지 큰 페널티로 다가 가지 못한다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문화 컨텐츠와 달리 게임에서 죽음을 위와 같이 사용하는 이유는 반복적인 플레이가 가능하기 때문이다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718F181-2585-42D2-B2F0-DDBEED8AB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19091"/>
              </p:ext>
            </p:extLst>
          </p:nvPr>
        </p:nvGraphicFramePr>
        <p:xfrm>
          <a:off x="3502603" y="4100380"/>
          <a:ext cx="8325212" cy="818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21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77421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반면 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게임의 경우 캐릭터의 사망은 다른 문화 컨텐츠들과 동일하다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캐릭터가 사망하게 되면 모든 것이 사라진다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반복 플레이가 가능하지만 새로운 캐릭터로 이전과 다른 새로운 환경에서 게임을 플레이하게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이전과 다른 새로운 환경에서 게임을 플레이하는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ㄱ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51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6A97B595-9E59-46D5-8C60-2754F9E83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45733"/>
              </p:ext>
            </p:extLst>
          </p:nvPr>
        </p:nvGraphicFramePr>
        <p:xfrm>
          <a:off x="479484" y="1423781"/>
          <a:ext cx="11233032" cy="90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자원 관리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필두로 다른 장르의 특징을 추가하는 것이 필수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91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A936-D146-4012-B823-FF044D8EB6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8AA03-CA79-4538-9652-50E8AC1AC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란</a:t>
            </a:r>
            <a:endParaRPr lang="en-US" altLang="ko-KR" dirty="0"/>
          </a:p>
          <a:p>
            <a:r>
              <a:rPr lang="ko-KR" altLang="en-US" dirty="0" err="1"/>
              <a:t>로그라이크</a:t>
            </a:r>
            <a:r>
              <a:rPr lang="ko-KR" altLang="en-US" dirty="0"/>
              <a:t> 장르의 특징</a:t>
            </a:r>
            <a:endParaRPr lang="en-US" altLang="ko-KR" dirty="0"/>
          </a:p>
          <a:p>
            <a:r>
              <a:rPr lang="ko-KR" altLang="en-US" dirty="0" err="1"/>
              <a:t>로그라이크</a:t>
            </a:r>
            <a:r>
              <a:rPr lang="ko-KR" altLang="en-US" dirty="0"/>
              <a:t> 장르의 대표적인 게임</a:t>
            </a:r>
            <a:endParaRPr lang="en-US" altLang="ko-KR" dirty="0"/>
          </a:p>
          <a:p>
            <a:r>
              <a:rPr lang="ko-KR" altLang="en-US" dirty="0"/>
              <a:t>개발 방향</a:t>
            </a:r>
            <a:endParaRPr lang="en-US" altLang="ko-KR" dirty="0"/>
          </a:p>
          <a:p>
            <a:r>
              <a:rPr lang="ko-KR" altLang="en-US" dirty="0"/>
              <a:t>발전 방향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0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D4822-BC79-4499-B9A6-A88A625C47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로그라이크란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1E9FF2-2C0A-4E0F-99AF-699A7A29E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35335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로그류</a:t>
            </a:r>
            <a:r>
              <a:rPr lang="ko-KR" altLang="en-US" sz="1200" dirty="0"/>
              <a:t> 게임의 통칭하는 장르이름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1980</a:t>
            </a:r>
            <a:r>
              <a:rPr lang="ko-KR" altLang="en-US" sz="1200" dirty="0"/>
              <a:t>년 게임 </a:t>
            </a:r>
            <a:r>
              <a:rPr lang="en-US" altLang="ko-KR" sz="1200" dirty="0"/>
              <a:t>‘</a:t>
            </a:r>
            <a:r>
              <a:rPr lang="ko-KR" altLang="en-US" sz="1200" dirty="0"/>
              <a:t>로그</a:t>
            </a:r>
            <a:r>
              <a:rPr lang="en-US" altLang="ko-KR" sz="1200" dirty="0"/>
              <a:t>’</a:t>
            </a:r>
            <a:r>
              <a:rPr lang="ko-KR" altLang="en-US" sz="1200" dirty="0"/>
              <a:t>를 시초로 하는</a:t>
            </a:r>
            <a:r>
              <a:rPr lang="en-US" altLang="ko-KR" sz="1200" dirty="0"/>
              <a:t>, </a:t>
            </a:r>
            <a:r>
              <a:rPr lang="ko-KR" altLang="en-US" sz="1200" dirty="0"/>
              <a:t>공통된 특징들을 공유하는 게임의 분류군이다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</a:t>
            </a:r>
            <a:r>
              <a:rPr lang="ko-KR" altLang="en-US" sz="1200" dirty="0"/>
              <a:t>로그</a:t>
            </a:r>
            <a:r>
              <a:rPr lang="en-US" altLang="ko-KR" sz="1200" dirty="0"/>
              <a:t>’</a:t>
            </a:r>
            <a:r>
              <a:rPr lang="ko-KR" altLang="en-US" sz="1200" dirty="0"/>
              <a:t>는 최초의 </a:t>
            </a:r>
            <a:r>
              <a:rPr lang="en-US" altLang="ko-KR" sz="1200" dirty="0"/>
              <a:t>pc RPG </a:t>
            </a:r>
            <a:r>
              <a:rPr lang="ko-KR" altLang="en-US" sz="1200" dirty="0"/>
              <a:t>비디오 게임으로 이후 출시되는 </a:t>
            </a:r>
            <a:r>
              <a:rPr lang="en-US" altLang="ko-KR" sz="1200" dirty="0"/>
              <a:t>RPG </a:t>
            </a:r>
            <a:r>
              <a:rPr lang="ko-KR" altLang="en-US" sz="1200" dirty="0"/>
              <a:t>비디오 게임들에 많은 영향을 주었다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때문에 서구권에서 게임의 역사를 다룰 때 빠지지 않고 등장하게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유명 </a:t>
            </a:r>
            <a:r>
              <a:rPr lang="ko-KR" altLang="en-US" sz="1200" dirty="0" err="1"/>
              <a:t>로그라이크</a:t>
            </a:r>
            <a:r>
              <a:rPr lang="en-US" altLang="ko-KR" sz="1200" dirty="0"/>
              <a:t> : Omega, </a:t>
            </a:r>
            <a:r>
              <a:rPr lang="en-US" altLang="ko-KR" sz="1200" dirty="0" err="1"/>
              <a:t>Nethack</a:t>
            </a:r>
            <a:r>
              <a:rPr lang="en-US" altLang="ko-KR" sz="1200" dirty="0"/>
              <a:t>, Ancient Domains of Mystery(</a:t>
            </a:r>
            <a:r>
              <a:rPr lang="ko-KR" altLang="en-US" sz="1200" dirty="0"/>
              <a:t>줄여서 </a:t>
            </a:r>
            <a:r>
              <a:rPr lang="en-US" altLang="ko-KR" sz="1200" dirty="0"/>
              <a:t>ADOM)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특징</a:t>
            </a:r>
            <a:endParaRPr lang="en-US" altLang="ko-KR" sz="1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스토리 형식으로 시작하는 경우가 많으며 </a:t>
            </a:r>
            <a:r>
              <a:rPr lang="en-US" altLang="ko-KR" sz="800" dirty="0"/>
              <a:t>SRPG, RPG, FPS </a:t>
            </a:r>
            <a:r>
              <a:rPr lang="ko-KR" altLang="en-US" sz="800" dirty="0"/>
              <a:t>등 여러 장르와 결합이 가능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모든 진행은 거의 오프라인 상태로 이뤄지며</a:t>
            </a:r>
            <a:r>
              <a:rPr lang="en-US" altLang="ko-KR" sz="800" dirty="0"/>
              <a:t>, </a:t>
            </a:r>
            <a:r>
              <a:rPr lang="ko-KR" altLang="en-US" sz="800" dirty="0"/>
              <a:t>플레이어의 결정에 따라 게임 라인이 바뀜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방과 통로로 이루어진 던전을 비롯한 대부분의 요소가 무작위로 출현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난이도가 상당히 높고 긴 시간을 필요로 하며 점수 판 기능으로 플레이어들을 경쟁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주로 던전을 배경으로 하여 몬스터를 무찌르고 무언가를 차지하거나 구하는 내용을 진행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일반적으로 하나의 던전을 돌 때 세이브가 없거나 세이브를 할 수 있는 기회가 적음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87895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70778-BB65-43DC-BC38-477A3456C0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Rogue</a:t>
            </a:r>
            <a:r>
              <a:rPr lang="ko-KR" altLang="en-US" dirty="0"/>
              <a:t>와 파생 작품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0F84A2-8907-4D16-A4D9-74C50C5C4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아스키 부호를 활용해 그래픽을 표시 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당시 단말기가 아스키  부호 말고는 기호를 출력할 수 없었기 때문이다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이전에도 문자를 활용한 게임은 많았지만 캐릭터를 직접 움직여 던전을 탐험하는 방식은 비디오 게임 역사상 최초이다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판단과 선택</a:t>
            </a:r>
            <a:r>
              <a:rPr lang="en-US" altLang="ko-KR" sz="1000" dirty="0"/>
              <a:t>’</a:t>
            </a:r>
            <a:r>
              <a:rPr lang="ko-KR" altLang="en-US" sz="1000" dirty="0"/>
              <a:t>이 매우 중요시 되는 시스템이다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게임 도중 저장 및 불러오기가 불가능하다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당연히 데이터를 저장하는 기능이 있었지만 사용자에게 풀어주지 않고 게임을 끌 때 세이브 파일이 작성되고</a:t>
            </a:r>
            <a:r>
              <a:rPr lang="en-US" altLang="ko-KR" sz="1000" dirty="0"/>
              <a:t>, </a:t>
            </a:r>
            <a:r>
              <a:rPr lang="ko-KR" altLang="en-US" sz="1000" dirty="0"/>
              <a:t>게임을 다시 켜면 작성해둔 세이브 파일을 불러온 뒤 남아있던 세이브 파일을 삭제하는 방식으로 세이브와 로드가 이뤄진다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때문에 선택을 되돌릴 수 없는 </a:t>
            </a:r>
            <a:r>
              <a:rPr lang="en-US" altLang="ko-KR" sz="1000" dirty="0"/>
              <a:t>‘</a:t>
            </a:r>
            <a:r>
              <a:rPr lang="ko-KR" altLang="en-US" sz="1000" dirty="0"/>
              <a:t>영구적 죽음</a:t>
            </a:r>
            <a:r>
              <a:rPr lang="en-US" altLang="ko-KR" sz="1000" dirty="0"/>
              <a:t>’</a:t>
            </a:r>
            <a:r>
              <a:rPr lang="ko-KR" altLang="en-US" sz="1000" dirty="0"/>
              <a:t>으로 통칭되었다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출시 당시 하드웨어적 한계가 있었으나 참신한 게임성으로 인기를 끌었으며 많은 프로그래머들이 </a:t>
            </a:r>
            <a:r>
              <a:rPr lang="en-US" altLang="ko-KR" sz="1000" dirty="0"/>
              <a:t>Rogue</a:t>
            </a:r>
            <a:r>
              <a:rPr lang="ko-KR" altLang="en-US" sz="1000" dirty="0"/>
              <a:t>요소를 가미한 다양한 게임을 개발하게 되었다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이때부터 로그와 유사한 게임의 통칭으로 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en-US" altLang="ko-KR" sz="1000" dirty="0"/>
              <a:t>(Rogue-Like)</a:t>
            </a:r>
            <a:r>
              <a:rPr lang="ko-KR" altLang="en-US" sz="1000" dirty="0"/>
              <a:t>라는 단어를 사용했다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Rogue</a:t>
            </a:r>
            <a:r>
              <a:rPr lang="ko-KR" altLang="en-US" sz="1000" dirty="0"/>
              <a:t>의 실행 파일과 소스 코드가 </a:t>
            </a:r>
            <a:r>
              <a:rPr lang="ko-KR" altLang="en-US" sz="1000" dirty="0" err="1"/>
              <a:t>서드</a:t>
            </a:r>
            <a:r>
              <a:rPr lang="ko-KR" altLang="en-US" sz="1000" dirty="0"/>
              <a:t> 파티 개발자들에게 완전히 열려 있는 만큼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로그라이크</a:t>
            </a:r>
            <a:r>
              <a:rPr lang="ko-KR" altLang="en-US" sz="1000" dirty="0"/>
              <a:t> 다수가 이를 따라 비 </a:t>
            </a:r>
            <a:r>
              <a:rPr lang="ko-KR" altLang="en-US" sz="1000" dirty="0" err="1"/>
              <a:t>상업용</a:t>
            </a:r>
            <a:r>
              <a:rPr lang="ko-KR" altLang="en-US" sz="1000" dirty="0"/>
              <a:t> 라이선스 아래에서 사용자들에게 실행 파일과 소스코드가 무료로 제공되고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로그와 그 파생 작품들은 </a:t>
            </a:r>
            <a:r>
              <a:rPr lang="en-US" altLang="ko-KR" sz="1000" dirty="0"/>
              <a:t>1990</a:t>
            </a:r>
            <a:r>
              <a:rPr lang="ko-KR" altLang="en-US" sz="1000" dirty="0"/>
              <a:t>년대 중반 당시에 많은 게임 개발자들에게 플레이 되었고</a:t>
            </a:r>
            <a:r>
              <a:rPr lang="en-US" altLang="ko-KR" sz="1000" dirty="0"/>
              <a:t>, </a:t>
            </a:r>
            <a:r>
              <a:rPr lang="ko-KR" altLang="en-US" sz="1000" dirty="0"/>
              <a:t>현대 게임 발달사에 큰 영향을 미치기도 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대표적은 예로 디아블로가 있으며 영구적 죽음을 도입한 하드코어 모드는 로그 계통 작품에 바치는 일종의 </a:t>
            </a:r>
            <a:r>
              <a:rPr lang="ko-KR" altLang="en-US" sz="1000" dirty="0" err="1"/>
              <a:t>오마주이다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리니지</a:t>
            </a:r>
            <a:r>
              <a:rPr lang="en-US" altLang="ko-KR" sz="1000" dirty="0"/>
              <a:t>, </a:t>
            </a:r>
            <a:r>
              <a:rPr lang="ko-KR" altLang="en-US" sz="1000" dirty="0"/>
              <a:t>바람의 나라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울티마</a:t>
            </a:r>
            <a:r>
              <a:rPr lang="ko-KR" altLang="en-US" sz="1000" dirty="0"/>
              <a:t> 온라인을 비롯한 초창기 </a:t>
            </a:r>
            <a:r>
              <a:rPr lang="en-US" altLang="ko-KR" sz="1000" dirty="0"/>
              <a:t>MMORPG, EVE </a:t>
            </a:r>
            <a:r>
              <a:rPr lang="ko-KR" altLang="en-US" sz="1000" dirty="0"/>
              <a:t>온라인 에서 캐릭터의 사망에 페널티가 다른 </a:t>
            </a:r>
            <a:r>
              <a:rPr lang="en-US" altLang="ko-KR" sz="1000" dirty="0"/>
              <a:t>MMORPG </a:t>
            </a:r>
            <a:r>
              <a:rPr lang="ko-KR" altLang="en-US" sz="1000" dirty="0"/>
              <a:t>보다 큰 이유도 개발자들이 학창시절 </a:t>
            </a:r>
            <a:r>
              <a:rPr lang="en-US" altLang="ko-KR" sz="1000" dirty="0" err="1"/>
              <a:t>Nethack</a:t>
            </a:r>
            <a:r>
              <a:rPr lang="ko-KR" altLang="en-US" sz="1000" dirty="0"/>
              <a:t>을 플레이하며 영구적 죽음의 개념을 자주 접했기 때문으로 분석하기도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01320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39062-1249-4929-B386-22337CA303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로그와 인공지능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2BE6A-0861-4505-BFF2-E989D981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로그는 현대 컴퓨터 게임 가운데</a:t>
            </a:r>
            <a:r>
              <a:rPr lang="en-US" altLang="ko-KR" sz="1200" dirty="0"/>
              <a:t> </a:t>
            </a:r>
            <a:r>
              <a:rPr lang="ko-KR" altLang="en-US" sz="1200" dirty="0"/>
              <a:t>인간의 간섭 없이 게임을 클리어하도록 제작된 인공지능 봇이 최초로 개발된 게임이기도 하다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‘Rog-O-Matic’</a:t>
            </a:r>
            <a:r>
              <a:rPr lang="ko-KR" altLang="en-US" sz="1200" dirty="0"/>
              <a:t>으로 불리는 이 인공지능은 여러 개의 전문가 시스템 모듈을 유전 알고리즘으로 개선되는 행동 체계와 연결시켜 작동시켰다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턴마다 아스키로 주어진 화면을 인식하여 상황에 따라 적합한 전문가 시스템을 불러와 가장 적합한 행동을 산출하는 방식으로 가동되었다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소모성 아이템의 이름이 판마다 무작위로 바뀌고</a:t>
            </a:r>
            <a:r>
              <a:rPr lang="en-US" altLang="ko-KR" sz="1200" dirty="0"/>
              <a:t>, </a:t>
            </a:r>
            <a:r>
              <a:rPr lang="ko-KR" altLang="en-US" sz="1200" dirty="0"/>
              <a:t>매번 새로운 장소에서 새로운 어려움을 마주쳐야 하는 동적인 환경에 대처할 수 있도록 제작된 인공지능이다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인공지능을 가동한지 </a:t>
            </a:r>
            <a:r>
              <a:rPr lang="en-US" altLang="ko-KR" sz="1200" dirty="0"/>
              <a:t>3 </a:t>
            </a:r>
            <a:r>
              <a:rPr lang="ko-KR" altLang="en-US" sz="1200" dirty="0"/>
              <a:t>개월만에 클리어하는 등 로그에 빠져 있던 인간 실험 대상들과 비교해도 밀리지 않는 실력을 보여줬다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덕분에 인공지능 학계에서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전문 전사 시스템</a:t>
            </a:r>
            <a:r>
              <a:rPr lang="en-US" altLang="ko-KR" sz="1200" dirty="0"/>
              <a:t>‘</a:t>
            </a:r>
            <a:r>
              <a:rPr lang="ko-KR" altLang="en-US" sz="1200" dirty="0"/>
              <a:t>이라는 이름으로 불리며 연구가 진행된 적도 있었다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22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장르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33314-40CD-4F3A-8E90-484DE95E91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게임들이 공유하는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82D26B-0337-4C28-8010-D863A1DE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669"/>
            <a:ext cx="10515600" cy="56778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영구적 죽음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캐릭터가 죽으면 그 </a:t>
            </a:r>
            <a:r>
              <a:rPr lang="ko-KR" altLang="en-US" sz="800" dirty="0" err="1"/>
              <a:t>회차는</a:t>
            </a:r>
            <a:r>
              <a:rPr lang="ko-KR" altLang="en-US" sz="800" dirty="0"/>
              <a:t> 거기서 끝이다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플레이어가 어떤 선택을 하든</a:t>
            </a:r>
            <a:r>
              <a:rPr lang="en-US" altLang="ko-KR" sz="800" dirty="0"/>
              <a:t> </a:t>
            </a:r>
            <a:r>
              <a:rPr lang="ko-KR" altLang="en-US" sz="800" dirty="0"/>
              <a:t>한번 결정되면 결코 돌이킬 수 없다는 점이 특유의 긴장감과 신중한 선택의 필요성을 제공한다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절차적 맵 생성 시스템과 함께 결코 빠지지 않는 </a:t>
            </a:r>
            <a:r>
              <a:rPr lang="ko-KR" altLang="en-US" sz="800" dirty="0" err="1"/>
              <a:t>로그라이크의</a:t>
            </a:r>
            <a:r>
              <a:rPr lang="ko-KR" altLang="en-US" sz="800" dirty="0"/>
              <a:t> 전통이자 정체성</a:t>
            </a:r>
            <a:endParaRPr lang="en-US" altLang="ko-KR" sz="8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죽으면 끝이라는 점보다 선택한 것을 무를 수 없다는 점이 시스템의 핵심</a:t>
            </a:r>
            <a:r>
              <a:rPr lang="en-US" altLang="ko-KR" sz="800" dirty="0"/>
              <a:t>, ‘</a:t>
            </a:r>
            <a:r>
              <a:rPr lang="ko-KR" altLang="en-US" sz="800" dirty="0"/>
              <a:t>죽으면 끝</a:t>
            </a:r>
            <a:r>
              <a:rPr lang="en-US" altLang="ko-KR" sz="800" dirty="0"/>
              <a:t>’</a:t>
            </a:r>
            <a:r>
              <a:rPr lang="ko-KR" altLang="en-US" sz="800" dirty="0"/>
              <a:t>이라는 특징이 임팩트가 컸기 때문에 해외에서 영구적 죽음</a:t>
            </a:r>
            <a:r>
              <a:rPr lang="en-US" altLang="ko-KR" sz="800" dirty="0"/>
              <a:t>(Perma-death)</a:t>
            </a:r>
            <a:r>
              <a:rPr lang="ko-KR" altLang="en-US" sz="800" dirty="0"/>
              <a:t>라 호칭한다</a:t>
            </a:r>
            <a:r>
              <a:rPr lang="en-US" altLang="ko-KR" sz="800" dirty="0"/>
              <a:t>.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요소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대부분의 판정이 주사위 굴림을 하는 것처럼 난수 생성으로 이루어진다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흔히 </a:t>
            </a:r>
            <a:r>
              <a:rPr lang="en-US" altLang="ko-KR" sz="800" dirty="0"/>
              <a:t>‘</a:t>
            </a:r>
            <a:r>
              <a:rPr lang="ko-KR" altLang="en-US" sz="800" dirty="0"/>
              <a:t>절차적 레벨 생성</a:t>
            </a:r>
            <a:r>
              <a:rPr lang="en-US" altLang="ko-KR" sz="800" dirty="0"/>
              <a:t>’</a:t>
            </a:r>
            <a:r>
              <a:rPr lang="ko-KR" altLang="en-US" sz="800" dirty="0"/>
              <a:t>이라 부르는 시스템으로</a:t>
            </a:r>
            <a:r>
              <a:rPr lang="en-US" altLang="ko-KR" sz="800" dirty="0"/>
              <a:t>, </a:t>
            </a:r>
            <a:r>
              <a:rPr lang="ko-KR" altLang="en-US" sz="800" dirty="0"/>
              <a:t>던전 구조와 아이템</a:t>
            </a:r>
            <a:r>
              <a:rPr lang="en-US" altLang="ko-KR" sz="800" dirty="0"/>
              <a:t>, NPC </a:t>
            </a:r>
            <a:r>
              <a:rPr lang="ko-KR" altLang="en-US" sz="800" dirty="0"/>
              <a:t>등의 배치가 완전히 랜덤하게 이루어진다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그 과정에서 하나하나 플레이에도 많은 변수가 생긴다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극단적인 경우 운이 적절히 따라 쉽게 클리어 하는 경우도 있으며</a:t>
            </a:r>
            <a:r>
              <a:rPr lang="en-US" altLang="ko-KR" sz="800" dirty="0"/>
              <a:t>, </a:t>
            </a:r>
            <a:r>
              <a:rPr lang="ko-KR" altLang="en-US" sz="800" dirty="0"/>
              <a:t>반대로 운이 따라 주지 않아 얼마 못 가 허무하게 죽는 경우도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당시에는 램 용량 등의 리소스를 아끼는 용도로 쓰인 면도 있었으나</a:t>
            </a:r>
            <a:r>
              <a:rPr lang="en-US" altLang="ko-KR" sz="800" dirty="0"/>
              <a:t>, </a:t>
            </a:r>
            <a:r>
              <a:rPr lang="ko-KR" altLang="en-US" sz="800" dirty="0"/>
              <a:t>위 영구적 죽음과 시너지가 매우 좋아 게임적으로 장점이 되었다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턴제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게임 진행은 철저하게 </a:t>
            </a:r>
            <a:r>
              <a:rPr lang="ko-KR" altLang="en-US" sz="800" dirty="0" err="1"/>
              <a:t>턴제로</a:t>
            </a:r>
            <a:r>
              <a:rPr lang="ko-KR" altLang="en-US" sz="800" dirty="0"/>
              <a:t> 전개된다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플레이어가 커맨드를 입력하지 않으면 </a:t>
            </a:r>
            <a:r>
              <a:rPr lang="en-US" altLang="ko-KR" sz="800" dirty="0"/>
              <a:t>NPC</a:t>
            </a:r>
            <a:r>
              <a:rPr lang="ko-KR" altLang="en-US" sz="800" dirty="0"/>
              <a:t>나 구조물들의 활동이나 시간 경과도 일절 진행 되지 않는다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플레이어가 행동하는 순간해당 턴에 이루어지는 모든 활동과 시간 경과가 일관 진행된다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동시에 그 턴에 행동을 결정한 이후 도출된 결과는 돌이킬 수 없다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게임 진행의 지연을 통해 플레이어에게 무한한 전략 구상 시간을 제공하되</a:t>
            </a:r>
            <a:r>
              <a:rPr lang="en-US" altLang="ko-KR" sz="800" dirty="0"/>
              <a:t>, </a:t>
            </a:r>
            <a:r>
              <a:rPr lang="ko-KR" altLang="en-US" sz="800" dirty="0"/>
              <a:t>플레이어가 행동에 들어가면 적들에게도 똑같이 행동권이 주어진다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다만</a:t>
            </a:r>
            <a:r>
              <a:rPr lang="en-US" altLang="ko-KR" sz="800" dirty="0"/>
              <a:t>, </a:t>
            </a:r>
            <a:r>
              <a:rPr lang="ko-KR" altLang="en-US" sz="800" dirty="0" err="1"/>
              <a:t>턴체</a:t>
            </a:r>
            <a:r>
              <a:rPr lang="ko-KR" altLang="en-US" sz="800" dirty="0"/>
              <a:t> 자체는 당시 게임들의 시대적 한계에서 비롯되었다는 지적이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로그나 </a:t>
            </a:r>
            <a:r>
              <a:rPr lang="ko-KR" altLang="en-US" sz="800" dirty="0" err="1"/>
              <a:t>넷핵</a:t>
            </a:r>
            <a:r>
              <a:rPr lang="ko-KR" altLang="en-US" sz="800" dirty="0"/>
              <a:t> 등이 나올 시대에는 </a:t>
            </a:r>
            <a:r>
              <a:rPr lang="ko-KR" altLang="en-US" sz="800" dirty="0" err="1"/>
              <a:t>턴제가</a:t>
            </a:r>
            <a:r>
              <a:rPr lang="ko-KR" altLang="en-US" sz="800" dirty="0"/>
              <a:t> 훨씬 당연한 시대였기 때문에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이것도 당시 </a:t>
            </a:r>
            <a:r>
              <a:rPr lang="en-US" altLang="ko-KR" sz="800" dirty="0"/>
              <a:t>PC</a:t>
            </a:r>
            <a:r>
              <a:rPr lang="ko-KR" altLang="en-US" sz="800" dirty="0"/>
              <a:t>의 성능에서 기인한 바가 크다</a:t>
            </a:r>
            <a:r>
              <a:rPr lang="en-US" altLang="ko-KR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247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33314-40CD-4F3A-8E90-484DE95E91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게임들이 공유하는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82D26B-0337-4C28-8010-D863A1DE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669"/>
            <a:ext cx="10515600" cy="56778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식별 요소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아이템의 경우 처음 획득 시 효과나 능력치</a:t>
            </a:r>
            <a:r>
              <a:rPr lang="en-US" altLang="ko-KR" sz="800" dirty="0"/>
              <a:t>, </a:t>
            </a:r>
            <a:r>
              <a:rPr lang="ko-KR" altLang="en-US" sz="800" dirty="0"/>
              <a:t>소모성 아이템의 경우에는 종류까지도 감춰져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감별하거나 효과가 명시적으로 발동하기 전까지는 절대로 아이템의 기능을 알 수 없다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게다가 소모성 아이템은 색</a:t>
            </a:r>
            <a:r>
              <a:rPr lang="en-US" altLang="ko-KR" sz="800" dirty="0"/>
              <a:t>, </a:t>
            </a:r>
            <a:r>
              <a:rPr lang="ko-KR" altLang="en-US" sz="800" dirty="0"/>
              <a:t>모양</a:t>
            </a:r>
            <a:r>
              <a:rPr lang="en-US" altLang="ko-KR" sz="800" dirty="0"/>
              <a:t>, </a:t>
            </a:r>
            <a:r>
              <a:rPr lang="ko-KR" altLang="en-US" sz="800" dirty="0"/>
              <a:t>이름만으로 나타나는데</a:t>
            </a:r>
            <a:r>
              <a:rPr lang="en-US" altLang="ko-KR" sz="800" dirty="0"/>
              <a:t>,  </a:t>
            </a:r>
            <a:r>
              <a:rPr lang="ko-KR" altLang="en-US" sz="800" dirty="0"/>
              <a:t>그 색과 모양은 플레이할 때마다 랜덤이다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대표적인 예로 처음 플레이 했을 때 힐링 </a:t>
            </a:r>
            <a:r>
              <a:rPr lang="ko-KR" altLang="en-US" sz="800" dirty="0" err="1"/>
              <a:t>포션은</a:t>
            </a:r>
            <a:r>
              <a:rPr lang="ko-KR" altLang="en-US" sz="800" dirty="0"/>
              <a:t> 빨강 이었다 해도 이후 플레이에서 동일하게 빨강일 확률이 없다</a:t>
            </a:r>
            <a:r>
              <a:rPr lang="en-US" altLang="ko-KR" sz="8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식별 요소를 보조하는 개념으로 축복</a:t>
            </a:r>
            <a:r>
              <a:rPr lang="en-US" altLang="ko-KR" sz="800" dirty="0"/>
              <a:t>/</a:t>
            </a:r>
            <a:r>
              <a:rPr lang="ko-KR" altLang="en-US" sz="800" dirty="0"/>
              <a:t>저주</a:t>
            </a:r>
            <a:r>
              <a:rPr lang="en-US" altLang="ko-KR" sz="800" dirty="0"/>
              <a:t>/</a:t>
            </a:r>
            <a:r>
              <a:rPr lang="ko-KR" altLang="en-US" sz="800" dirty="0"/>
              <a:t>강화 시스템이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저주 받은 아이템을 식별하지 않고 사용시 좋은 효과를 주는 아이템이었다 해도 강한 페널티가 주어지며</a:t>
            </a:r>
            <a:r>
              <a:rPr lang="en-US" altLang="ko-KR" sz="800" dirty="0"/>
              <a:t>, </a:t>
            </a:r>
            <a:r>
              <a:rPr lang="ko-KR" altLang="en-US" sz="800" dirty="0"/>
              <a:t>식별을 충실하게 할 시 비슷한 종류의 아이템이라 해도 좀 더 효율적이고</a:t>
            </a:r>
            <a:r>
              <a:rPr lang="en-US" altLang="ko-KR" sz="800" dirty="0"/>
              <a:t> </a:t>
            </a:r>
            <a:r>
              <a:rPr lang="ko-KR" altLang="en-US" sz="800" dirty="0"/>
              <a:t>강력한 아이템을 구분해서 사용할 수 있다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자원 관리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만복도 개념이 있다</a:t>
            </a:r>
            <a:r>
              <a:rPr lang="en-US" altLang="ko-KR" sz="800" dirty="0"/>
              <a:t>. </a:t>
            </a:r>
            <a:r>
              <a:rPr lang="ko-KR" altLang="en-US" sz="800" dirty="0"/>
              <a:t>안 먹으면 굶어 죽음</a:t>
            </a:r>
            <a:endParaRPr lang="en-US" altLang="ko-KR" sz="8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던전 한 곳에 머물러 레벨을 올리는 행위를 방지한다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식량을 안정적으로 보급받기 위해 끊임없이 가본적 없는 영역으로 이동하게끔 유도하는 시스템이다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3626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BD479-7EEC-4753-814B-D1E9BD1AD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베를린 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3ECE5-04DC-4147-96CC-AB69242BB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080132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050" dirty="0"/>
              <a:t>2008</a:t>
            </a:r>
            <a:r>
              <a:rPr lang="ko-KR" altLang="en-US" sz="1050" dirty="0"/>
              <a:t>년 독일 베를린에서 열린 </a:t>
            </a:r>
            <a:r>
              <a:rPr lang="en-US" altLang="ko-KR" sz="1050" dirty="0"/>
              <a:t>Roguelike Development Conference 2008</a:t>
            </a:r>
            <a:r>
              <a:rPr lang="ko-KR" altLang="en-US" sz="1050" dirty="0"/>
              <a:t>에서 </a:t>
            </a:r>
            <a:r>
              <a:rPr lang="ko-KR" altLang="en-US" sz="1050" dirty="0" err="1"/>
              <a:t>로그라이크</a:t>
            </a:r>
            <a:r>
              <a:rPr lang="ko-KR" altLang="en-US" sz="1050" dirty="0"/>
              <a:t> 개발자들은 </a:t>
            </a:r>
            <a:r>
              <a:rPr lang="ko-KR" altLang="en-US" sz="1050" dirty="0" err="1"/>
              <a:t>로그라이크</a:t>
            </a:r>
            <a:r>
              <a:rPr lang="ko-KR" altLang="en-US" sz="1050" dirty="0"/>
              <a:t> 게임에 필수적인 요소들을 목록으로 정리했다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이것을 베를린 해석</a:t>
            </a:r>
            <a:r>
              <a:rPr lang="en-US" altLang="ko-KR" sz="1050" dirty="0"/>
              <a:t>(Berlin Interpretation)</a:t>
            </a:r>
            <a:r>
              <a:rPr lang="ko-KR" altLang="en-US" sz="1050" dirty="0"/>
              <a:t>이라는 이름으로 발표되었다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Roguelike</a:t>
            </a:r>
            <a:r>
              <a:rPr lang="ko-KR" altLang="en-US" sz="1050" dirty="0"/>
              <a:t> </a:t>
            </a:r>
            <a:r>
              <a:rPr lang="en-US" altLang="ko-KR" sz="1050" dirty="0"/>
              <a:t>Conference </a:t>
            </a:r>
            <a:r>
              <a:rPr lang="ko-KR" altLang="en-US" sz="1050" dirty="0"/>
              <a:t>라는 이름으로 계속해서 개최되고 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‘</a:t>
            </a:r>
            <a:r>
              <a:rPr lang="ko-KR" altLang="en-US" sz="1050" dirty="0"/>
              <a:t>로그 </a:t>
            </a:r>
            <a:r>
              <a:rPr lang="ko-KR" altLang="en-US" sz="1050" dirty="0" err="1"/>
              <a:t>라이크</a:t>
            </a:r>
            <a:r>
              <a:rPr lang="en-US" altLang="ko-KR" sz="1050" dirty="0"/>
              <a:t>’</a:t>
            </a:r>
            <a:r>
              <a:rPr lang="ko-KR" altLang="en-US" sz="1050" dirty="0"/>
              <a:t>란 하나의 장르로서</a:t>
            </a:r>
            <a:r>
              <a:rPr lang="en-US" altLang="ko-KR" sz="1050" dirty="0"/>
              <a:t>, </a:t>
            </a:r>
            <a:r>
              <a:rPr lang="ko-KR" altLang="en-US" sz="1050" dirty="0"/>
              <a:t>단지 </a:t>
            </a:r>
            <a:r>
              <a:rPr lang="en-US" altLang="ko-KR" sz="1050" dirty="0"/>
              <a:t>‘</a:t>
            </a:r>
            <a:r>
              <a:rPr lang="ko-KR" altLang="en-US" sz="1050" dirty="0"/>
              <a:t>로그 비슷한 것</a:t>
            </a:r>
            <a:r>
              <a:rPr lang="en-US" altLang="ko-KR" sz="1050" dirty="0"/>
              <a:t>‘</a:t>
            </a:r>
            <a:r>
              <a:rPr lang="ko-KR" altLang="en-US" sz="1050" dirty="0"/>
              <a:t>만이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ADOM, </a:t>
            </a:r>
            <a:r>
              <a:rPr lang="en-US" altLang="ko-KR" sz="1050" dirty="0" err="1"/>
              <a:t>Angband</a:t>
            </a:r>
            <a:r>
              <a:rPr lang="en-US" altLang="ko-KR" sz="1050" dirty="0"/>
              <a:t>, Crawl, </a:t>
            </a:r>
            <a:r>
              <a:rPr lang="en-US" altLang="ko-KR" sz="1050" dirty="0" err="1"/>
              <a:t>Nethack</a:t>
            </a:r>
            <a:r>
              <a:rPr lang="en-US" altLang="ko-KR" sz="1050" dirty="0"/>
              <a:t>, Rouge</a:t>
            </a:r>
            <a:r>
              <a:rPr lang="ko-KR" altLang="en-US" sz="1050" dirty="0"/>
              <a:t>을 예로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게임이 가지는 특징을 목록화 한다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목록들은 어떤 게임이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인지 결정하는 데 사용할 수 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어느 요소가 누락되었다고 해서 특성 게임이 로그 </a:t>
            </a:r>
            <a:r>
              <a:rPr lang="ko-KR" altLang="en-US" sz="1050" dirty="0" err="1"/>
              <a:t>라이크가</a:t>
            </a:r>
            <a:r>
              <a:rPr lang="ko-KR" altLang="en-US" sz="1050" dirty="0"/>
              <a:t> 아니라는 의미는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마찬가지로</a:t>
            </a:r>
            <a:r>
              <a:rPr lang="en-US" altLang="ko-KR" sz="1050" dirty="0"/>
              <a:t>, </a:t>
            </a:r>
            <a:r>
              <a:rPr lang="ko-KR" altLang="en-US" sz="1050" dirty="0"/>
              <a:t>몇 가지 요소를 갖고 있다고 해서 특정 게임이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라는 의미는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정의를 만드는 목적은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커뮤니티가 자신들이 배우고 익히는 것을 더 잘 이해할 수 있도록 돕기 위해서 이다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개발자나 게임에 어떤 제약을 가하려고 하는 것은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endParaRPr lang="ko-KR" altLang="en-US" sz="10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63D13E-01D5-4679-B673-BC0A8304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5216526"/>
            <a:ext cx="6648450" cy="440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769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DE7B9-0174-468C-86D8-280F99AE76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701D7D-E500-479E-8BF5-B043C348D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높은 가치 요소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절차적 환경 생성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영구적 죽음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턴 기반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칸 기반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비 </a:t>
            </a:r>
            <a:r>
              <a:rPr lang="ko-KR" altLang="en-US" sz="1400" dirty="0" err="1"/>
              <a:t>모달</a:t>
            </a:r>
            <a:r>
              <a:rPr lang="ko-KR" altLang="en-US" sz="1400" dirty="0"/>
              <a:t> 형식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복잡성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자원 관리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핵 앤 슬래시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탐험과 발견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8522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BBAAF-65C2-4D52-A6AC-A61BE58387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153BD-502A-4FA6-928F-9C6AA2EED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낮은 가치 요소</a:t>
            </a:r>
            <a:endParaRPr lang="en-US" altLang="ko-KR" sz="1400" dirty="0"/>
          </a:p>
          <a:p>
            <a:pPr lvl="1"/>
            <a:r>
              <a:rPr lang="ko-KR" altLang="en-US" sz="1200" dirty="0"/>
              <a:t>싱글 플레이어 캐릭터</a:t>
            </a:r>
            <a:endParaRPr lang="en-US" altLang="ko-KR" sz="1200" dirty="0"/>
          </a:p>
          <a:p>
            <a:pPr lvl="1"/>
            <a:r>
              <a:rPr lang="ko-KR" altLang="en-US" sz="1200" dirty="0"/>
              <a:t>몬스터와 플레이어가 비슷함</a:t>
            </a:r>
            <a:endParaRPr lang="en-US" altLang="ko-KR" sz="1200" dirty="0"/>
          </a:p>
          <a:p>
            <a:pPr lvl="1"/>
            <a:r>
              <a:rPr lang="ko-KR" altLang="en-US" sz="1200" dirty="0"/>
              <a:t>전술적 도전</a:t>
            </a:r>
            <a:endParaRPr lang="en-US" altLang="ko-KR" sz="1200" dirty="0"/>
          </a:p>
          <a:p>
            <a:pPr lvl="1"/>
            <a:r>
              <a:rPr lang="ko-KR" altLang="en-US" sz="1200" dirty="0"/>
              <a:t>던전</a:t>
            </a:r>
            <a:endParaRPr lang="en-US" altLang="ko-KR" sz="1200" dirty="0"/>
          </a:p>
          <a:p>
            <a:pPr lvl="1"/>
            <a:r>
              <a:rPr lang="ko-KR" altLang="en-US" sz="1200" dirty="0"/>
              <a:t>숫자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35745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D72A7-4AB9-42DE-BC26-A33C355661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랜덤 생성에 대한 오해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0C040-F001-4153-A644-6906B18C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3150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55FA86C-B951-4364-96E8-61E530B6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영구적 죽음이 플레이어 에게 주는 영향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재미 있는 이유</a:t>
            </a:r>
          </a:p>
        </p:txBody>
      </p:sp>
    </p:spTree>
    <p:extLst>
      <p:ext uri="{BB962C8B-B14F-4D97-AF65-F5344CB8AC3E}">
        <p14:creationId xmlns:p14="http://schemas.microsoft.com/office/powerpoint/2010/main" val="22043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5ACA20-9F72-491D-B78A-F7F7910DAC45}"/>
              </a:ext>
            </a:extLst>
          </p:cNvPr>
          <p:cNvSpPr/>
          <p:nvPr/>
        </p:nvSpPr>
        <p:spPr>
          <a:xfrm>
            <a:off x="485794" y="772779"/>
            <a:ext cx="11228877" cy="5653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BF90A3-BAC7-4D5B-9067-187A1C6575B2}"/>
              </a:ext>
            </a:extLst>
          </p:cNvPr>
          <p:cNvSpPr/>
          <p:nvPr/>
        </p:nvSpPr>
        <p:spPr>
          <a:xfrm>
            <a:off x="-2132913" y="3142231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환경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4BA8D6-2DFA-4C1F-A48B-C7BAADC26494}"/>
              </a:ext>
            </a:extLst>
          </p:cNvPr>
          <p:cNvSpPr/>
          <p:nvPr/>
        </p:nvSpPr>
        <p:spPr>
          <a:xfrm>
            <a:off x="-2132913" y="3734594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영구적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58916-BD9F-49E9-AA25-6171E41C2CC9}"/>
              </a:ext>
            </a:extLst>
          </p:cNvPr>
          <p:cNvSpPr/>
          <p:nvPr/>
        </p:nvSpPr>
        <p:spPr>
          <a:xfrm>
            <a:off x="-2132913" y="4326957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EF267-CC03-433C-B7C4-1AF527C8D4FC}"/>
              </a:ext>
            </a:extLst>
          </p:cNvPr>
          <p:cNvSpPr/>
          <p:nvPr/>
        </p:nvSpPr>
        <p:spPr>
          <a:xfrm>
            <a:off x="-2132913" y="4919320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비 </a:t>
            </a:r>
            <a:r>
              <a:rPr lang="ko-KR" altLang="en-US" sz="1200" b="1" dirty="0" err="1">
                <a:solidFill>
                  <a:schemeClr val="tx1"/>
                </a:solidFill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</a:rPr>
              <a:t> 형식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3695-0159-49CC-9DF2-F132CF13D3E0}"/>
              </a:ext>
            </a:extLst>
          </p:cNvPr>
          <p:cNvSpPr/>
          <p:nvPr/>
        </p:nvSpPr>
        <p:spPr>
          <a:xfrm>
            <a:off x="-2132913" y="5511683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복잡성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68AC1B-4EE4-4DF4-B4D7-84C1AE833CEA}"/>
              </a:ext>
            </a:extLst>
          </p:cNvPr>
          <p:cNvSpPr/>
          <p:nvPr/>
        </p:nvSpPr>
        <p:spPr>
          <a:xfrm>
            <a:off x="-2132913" y="772779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516576-DBE9-4C60-B7CA-9AFD19AA72A9}"/>
              </a:ext>
            </a:extLst>
          </p:cNvPr>
          <p:cNvSpPr/>
          <p:nvPr/>
        </p:nvSpPr>
        <p:spPr>
          <a:xfrm>
            <a:off x="-2132913" y="1365142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핵 앤 슬래시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C553E-9807-498E-886C-A8CD8C82BC79}"/>
              </a:ext>
            </a:extLst>
          </p:cNvPr>
          <p:cNvSpPr/>
          <p:nvPr/>
        </p:nvSpPr>
        <p:spPr>
          <a:xfrm>
            <a:off x="-2132913" y="1957505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탐험과 발견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D2450-0C6C-48D1-BAA4-CC8A51DC7BFD}"/>
              </a:ext>
            </a:extLst>
          </p:cNvPr>
          <p:cNvSpPr/>
          <p:nvPr/>
        </p:nvSpPr>
        <p:spPr>
          <a:xfrm>
            <a:off x="-2132913" y="2549868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턴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-3763297" y="7634597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3">
            <a:extLst>
              <a:ext uri="{FF2B5EF4-FFF2-40B4-BE49-F238E27FC236}">
                <a16:creationId xmlns:a16="http://schemas.microsoft.com/office/drawing/2014/main" id="{B9555802-27C4-4264-A33F-DE677DC50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470976"/>
              </p:ext>
            </p:extLst>
          </p:nvPr>
        </p:nvGraphicFramePr>
        <p:xfrm>
          <a:off x="477328" y="772779"/>
          <a:ext cx="11228877" cy="4223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872">
                  <a:extLst>
                    <a:ext uri="{9D8B030D-6E8A-4147-A177-3AD203B41FA5}">
                      <a16:colId xmlns:a16="http://schemas.microsoft.com/office/drawing/2014/main" val="1018679590"/>
                    </a:ext>
                  </a:extLst>
                </a:gridCol>
                <a:gridCol w="5092700">
                  <a:extLst>
                    <a:ext uri="{9D8B030D-6E8A-4147-A177-3AD203B41FA5}">
                      <a16:colId xmlns:a16="http://schemas.microsoft.com/office/drawing/2014/main" val="50583922"/>
                    </a:ext>
                  </a:extLst>
                </a:gridCol>
                <a:gridCol w="4886305">
                  <a:extLst>
                    <a:ext uri="{9D8B030D-6E8A-4147-A177-3AD203B41FA5}">
                      <a16:colId xmlns:a16="http://schemas.microsoft.com/office/drawing/2014/main" val="34340662"/>
                    </a:ext>
                  </a:extLst>
                </a:gridCol>
              </a:tblGrid>
              <a:tr h="56539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높은 가치 요소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4838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영구적 죽음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플레이어는 처음 게임을 시작해서 클리어할 확률이 매우 낮다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사망 시 제일 낮은 레벨로 돌아가며 처음부터 다시 게임을 진행해야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게임을 저장할 수 있지만 데이터를 불러오면 삭제된다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무작위 요소는 영구적 죽음의 고통보다 즐거움을 줄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505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랜덤 맵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게임의 세계는 리플레이 가치를 높이기 위해 무작위로 생성된다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아이템의 외관이나 배치는 무작위이다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몬스터의 외관은 고정되어 있지만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배치는 무작위 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고정된 요소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플롯이나 퍼즐이나 장소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는 무작위 성에서 제외한다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18698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그리드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던전이 타일 단위로 이루어 져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 캐릭터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등 크기에 상관 없이 한 칸을 차지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92594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 </a:t>
                      </a:r>
                      <a:r>
                        <a:rPr lang="ko-KR" altLang="en-US" sz="1400" dirty="0" err="1"/>
                        <a:t>모달</a:t>
                      </a:r>
                      <a:r>
                        <a:rPr lang="ko-KR" altLang="en-US" sz="1400" dirty="0"/>
                        <a:t>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기타 행동들은 같은 방식으로 조작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모든 행동은 이 게임의 어느 </a:t>
                      </a:r>
                      <a:r>
                        <a:rPr lang="ko-KR" altLang="en-US" sz="1000" dirty="0" err="1"/>
                        <a:t>지점에서든</a:t>
                      </a:r>
                      <a:r>
                        <a:rPr lang="ko-KR" altLang="en-US" sz="1000" dirty="0"/>
                        <a:t> 사용 가능하다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591553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복잡성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목표를 달성하는데 여러 방식을 사용할 수 있도록 복잡해야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아이템과 몬스터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아이템과 아이템 사이 상호작용을 만든다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57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724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5ACA20-9F72-491D-B78A-F7F7910DAC45}"/>
              </a:ext>
            </a:extLst>
          </p:cNvPr>
          <p:cNvSpPr/>
          <p:nvPr/>
        </p:nvSpPr>
        <p:spPr>
          <a:xfrm>
            <a:off x="485794" y="772779"/>
            <a:ext cx="11228877" cy="5653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BF90A3-BAC7-4D5B-9067-187A1C6575B2}"/>
              </a:ext>
            </a:extLst>
          </p:cNvPr>
          <p:cNvSpPr/>
          <p:nvPr/>
        </p:nvSpPr>
        <p:spPr>
          <a:xfrm>
            <a:off x="-2132913" y="3142231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환경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4BA8D6-2DFA-4C1F-A48B-C7BAADC26494}"/>
              </a:ext>
            </a:extLst>
          </p:cNvPr>
          <p:cNvSpPr/>
          <p:nvPr/>
        </p:nvSpPr>
        <p:spPr>
          <a:xfrm>
            <a:off x="-2132913" y="3734594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영구적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58916-BD9F-49E9-AA25-6171E41C2CC9}"/>
              </a:ext>
            </a:extLst>
          </p:cNvPr>
          <p:cNvSpPr/>
          <p:nvPr/>
        </p:nvSpPr>
        <p:spPr>
          <a:xfrm>
            <a:off x="-2132913" y="4326957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EF267-CC03-433C-B7C4-1AF527C8D4FC}"/>
              </a:ext>
            </a:extLst>
          </p:cNvPr>
          <p:cNvSpPr/>
          <p:nvPr/>
        </p:nvSpPr>
        <p:spPr>
          <a:xfrm>
            <a:off x="-2132913" y="4919320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비 </a:t>
            </a:r>
            <a:r>
              <a:rPr lang="ko-KR" altLang="en-US" sz="1200" b="1" dirty="0" err="1">
                <a:solidFill>
                  <a:schemeClr val="tx1"/>
                </a:solidFill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</a:rPr>
              <a:t> 형식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3695-0159-49CC-9DF2-F132CF13D3E0}"/>
              </a:ext>
            </a:extLst>
          </p:cNvPr>
          <p:cNvSpPr/>
          <p:nvPr/>
        </p:nvSpPr>
        <p:spPr>
          <a:xfrm>
            <a:off x="-2132913" y="5511683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복잡성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68AC1B-4EE4-4DF4-B4D7-84C1AE833CEA}"/>
              </a:ext>
            </a:extLst>
          </p:cNvPr>
          <p:cNvSpPr/>
          <p:nvPr/>
        </p:nvSpPr>
        <p:spPr>
          <a:xfrm>
            <a:off x="-2132913" y="772779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516576-DBE9-4C60-B7CA-9AFD19AA72A9}"/>
              </a:ext>
            </a:extLst>
          </p:cNvPr>
          <p:cNvSpPr/>
          <p:nvPr/>
        </p:nvSpPr>
        <p:spPr>
          <a:xfrm>
            <a:off x="-2132913" y="1365142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핵 앤 슬래시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C553E-9807-498E-886C-A8CD8C82BC79}"/>
              </a:ext>
            </a:extLst>
          </p:cNvPr>
          <p:cNvSpPr/>
          <p:nvPr/>
        </p:nvSpPr>
        <p:spPr>
          <a:xfrm>
            <a:off x="-2132913" y="1957505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탐험과 발견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D2450-0C6C-48D1-BAA4-CC8A51DC7BFD}"/>
              </a:ext>
            </a:extLst>
          </p:cNvPr>
          <p:cNvSpPr/>
          <p:nvPr/>
        </p:nvSpPr>
        <p:spPr>
          <a:xfrm>
            <a:off x="-2132913" y="2549868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턴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-3763297" y="7634597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3">
            <a:extLst>
              <a:ext uri="{FF2B5EF4-FFF2-40B4-BE49-F238E27FC236}">
                <a16:creationId xmlns:a16="http://schemas.microsoft.com/office/drawing/2014/main" id="{B9555802-27C4-4264-A33F-DE677DC50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032705"/>
              </p:ext>
            </p:extLst>
          </p:nvPr>
        </p:nvGraphicFramePr>
        <p:xfrm>
          <a:off x="477328" y="772779"/>
          <a:ext cx="11228877" cy="282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272">
                  <a:extLst>
                    <a:ext uri="{9D8B030D-6E8A-4147-A177-3AD203B41FA5}">
                      <a16:colId xmlns:a16="http://schemas.microsoft.com/office/drawing/2014/main" val="1018679590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50583922"/>
                    </a:ext>
                  </a:extLst>
                </a:gridCol>
                <a:gridCol w="4365605">
                  <a:extLst>
                    <a:ext uri="{9D8B030D-6E8A-4147-A177-3AD203B41FA5}">
                      <a16:colId xmlns:a16="http://schemas.microsoft.com/office/drawing/2014/main" val="34340662"/>
                    </a:ext>
                  </a:extLst>
                </a:gridCol>
              </a:tblGrid>
              <a:tr h="56539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높은 가치 요소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4838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자원관리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제한된 자원들을 관리하고 획득한 자원들의 사용법을 정해야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46612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핵 앤 슬래시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게임에 많은 요소들이 존재할 수 있지만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많은 몬스터를 죽이는 것이 </a:t>
                      </a:r>
                      <a:r>
                        <a:rPr lang="ko-KR" altLang="en-US" sz="1000" dirty="0" err="1"/>
                        <a:t>로그라이크의</a:t>
                      </a:r>
                      <a:r>
                        <a:rPr lang="ko-KR" altLang="en-US" sz="1000" dirty="0"/>
                        <a:t> 핵심이다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플레이어와 게임 세계의 싸움으로 몬스터 간의 적대 관계는 있을 수 없다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25440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탐험과 발견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던전의 각 층을 탐험하고 식별되지 않은 아이템의 용도를 찾아내는 신중함이 있어야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이것은 플레이어가 게임을 다시 시작할 때마다 새로운 감각을 느끼게 해준다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252371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턴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모든 명령은 하나의 행동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움직임에 대응한다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시간에 영향을 받지 않으며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오랜 시간 행동 결정을 할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49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70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5ACA20-9F72-491D-B78A-F7F7910DAC45}"/>
              </a:ext>
            </a:extLst>
          </p:cNvPr>
          <p:cNvSpPr/>
          <p:nvPr/>
        </p:nvSpPr>
        <p:spPr>
          <a:xfrm>
            <a:off x="485795" y="907644"/>
            <a:ext cx="11228877" cy="5653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BF90A3-BAC7-4D5B-9067-187A1C6575B2}"/>
              </a:ext>
            </a:extLst>
          </p:cNvPr>
          <p:cNvSpPr/>
          <p:nvPr/>
        </p:nvSpPr>
        <p:spPr>
          <a:xfrm>
            <a:off x="-2132913" y="3142231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환경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4BA8D6-2DFA-4C1F-A48B-C7BAADC26494}"/>
              </a:ext>
            </a:extLst>
          </p:cNvPr>
          <p:cNvSpPr/>
          <p:nvPr/>
        </p:nvSpPr>
        <p:spPr>
          <a:xfrm>
            <a:off x="-2132913" y="3734594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영구적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58916-BD9F-49E9-AA25-6171E41C2CC9}"/>
              </a:ext>
            </a:extLst>
          </p:cNvPr>
          <p:cNvSpPr/>
          <p:nvPr/>
        </p:nvSpPr>
        <p:spPr>
          <a:xfrm>
            <a:off x="-2132913" y="4326957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EF267-CC03-433C-B7C4-1AF527C8D4FC}"/>
              </a:ext>
            </a:extLst>
          </p:cNvPr>
          <p:cNvSpPr/>
          <p:nvPr/>
        </p:nvSpPr>
        <p:spPr>
          <a:xfrm>
            <a:off x="-2132913" y="4919320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비 </a:t>
            </a:r>
            <a:r>
              <a:rPr lang="ko-KR" altLang="en-US" sz="1200" b="1" dirty="0" err="1">
                <a:solidFill>
                  <a:schemeClr val="tx1"/>
                </a:solidFill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</a:rPr>
              <a:t> 형식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3695-0159-49CC-9DF2-F132CF13D3E0}"/>
              </a:ext>
            </a:extLst>
          </p:cNvPr>
          <p:cNvSpPr/>
          <p:nvPr/>
        </p:nvSpPr>
        <p:spPr>
          <a:xfrm>
            <a:off x="-2132913" y="5511683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복잡성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68AC1B-4EE4-4DF4-B4D7-84C1AE833CEA}"/>
              </a:ext>
            </a:extLst>
          </p:cNvPr>
          <p:cNvSpPr/>
          <p:nvPr/>
        </p:nvSpPr>
        <p:spPr>
          <a:xfrm>
            <a:off x="-2132913" y="772779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516576-DBE9-4C60-B7CA-9AFD19AA72A9}"/>
              </a:ext>
            </a:extLst>
          </p:cNvPr>
          <p:cNvSpPr/>
          <p:nvPr/>
        </p:nvSpPr>
        <p:spPr>
          <a:xfrm>
            <a:off x="-2132913" y="1365142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핵 앤 슬래시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C553E-9807-498E-886C-A8CD8C82BC79}"/>
              </a:ext>
            </a:extLst>
          </p:cNvPr>
          <p:cNvSpPr/>
          <p:nvPr/>
        </p:nvSpPr>
        <p:spPr>
          <a:xfrm>
            <a:off x="-2132913" y="1957505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탐험과 발견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D2450-0C6C-48D1-BAA4-CC8A51DC7BFD}"/>
              </a:ext>
            </a:extLst>
          </p:cNvPr>
          <p:cNvSpPr/>
          <p:nvPr/>
        </p:nvSpPr>
        <p:spPr>
          <a:xfrm>
            <a:off x="-2132913" y="2549868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턴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-3763297" y="7634597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3">
            <a:extLst>
              <a:ext uri="{FF2B5EF4-FFF2-40B4-BE49-F238E27FC236}">
                <a16:creationId xmlns:a16="http://schemas.microsoft.com/office/drawing/2014/main" id="{B9555802-27C4-4264-A33F-DE677DC50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1147"/>
              </p:ext>
            </p:extLst>
          </p:nvPr>
        </p:nvGraphicFramePr>
        <p:xfrm>
          <a:off x="477328" y="772779"/>
          <a:ext cx="11228877" cy="3579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772">
                  <a:extLst>
                    <a:ext uri="{9D8B030D-6E8A-4147-A177-3AD203B41FA5}">
                      <a16:colId xmlns:a16="http://schemas.microsoft.com/office/drawing/2014/main" val="1018679590"/>
                    </a:ext>
                  </a:extLst>
                </a:gridCol>
                <a:gridCol w="5003800">
                  <a:extLst>
                    <a:ext uri="{9D8B030D-6E8A-4147-A177-3AD203B41FA5}">
                      <a16:colId xmlns:a16="http://schemas.microsoft.com/office/drawing/2014/main" val="50583922"/>
                    </a:ext>
                  </a:extLst>
                </a:gridCol>
                <a:gridCol w="4886305">
                  <a:extLst>
                    <a:ext uri="{9D8B030D-6E8A-4147-A177-3AD203B41FA5}">
                      <a16:colId xmlns:a16="http://schemas.microsoft.com/office/drawing/2014/main" val="34340662"/>
                    </a:ext>
                  </a:extLst>
                </a:gridCol>
              </a:tblGrid>
              <a:tr h="56539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낮은 가치 요소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4838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싱글 플레이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플레이어는 단 하나의 캐릭터만 조작한다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캐릭터의 죽음은 게임의 끝이다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505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높은 공략 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플레이의 설정은 몬스터 역시 따른다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소지품과 장비를 가지며 아이템이나 주문을 사용한다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18698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전술적 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승리를 위해서는 전술을 공부해야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초기의 게임 정보로는 후반에 클리어 하기 힘들어진다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 게임의 중점은 전술적 도전에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92594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던전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방과 복도로 이루어진 층이 던전으로 칭한다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591553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숫자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캐릭터를 설명하는데 숫자가 사용된다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기타 속성 등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57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82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48E34A-74B5-4AF0-83D7-08B78EB49172}"/>
              </a:ext>
            </a:extLst>
          </p:cNvPr>
          <p:cNvSpPr/>
          <p:nvPr/>
        </p:nvSpPr>
        <p:spPr>
          <a:xfrm>
            <a:off x="706558" y="847408"/>
            <a:ext cx="4284541" cy="5768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16529866"/>
              </p:ext>
            </p:extLst>
          </p:nvPr>
        </p:nvGraphicFramePr>
        <p:xfrm>
          <a:off x="5215146" y="2471758"/>
          <a:ext cx="6138653" cy="412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653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목차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665987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무엇인지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의 특징은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 </a:t>
                      </a:r>
                      <a:r>
                        <a:rPr lang="ko-KR" altLang="en-US" sz="1600" b="1" dirty="0"/>
                        <a:t>요소를 활용한 게임은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유저가 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장르에 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앞으로 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장르는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100302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16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3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91FAD84-1456-4A1A-8438-9ECB6A0D8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770083"/>
              </p:ext>
            </p:extLst>
          </p:nvPr>
        </p:nvGraphicFramePr>
        <p:xfrm>
          <a:off x="5215146" y="847408"/>
          <a:ext cx="6138653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653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문서 작성 의도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E272132-31D7-4385-918E-58023C806E97}"/>
              </a:ext>
            </a:extLst>
          </p:cNvPr>
          <p:cNvGrpSpPr/>
          <p:nvPr/>
        </p:nvGrpSpPr>
        <p:grpSpPr>
          <a:xfrm>
            <a:off x="419099" y="934408"/>
            <a:ext cx="11353801" cy="3160204"/>
            <a:chOff x="419099" y="3237265"/>
            <a:chExt cx="11353801" cy="316020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230BA72-33E3-4EDF-A908-A764C65C6BE6}"/>
                </a:ext>
              </a:extLst>
            </p:cNvPr>
            <p:cNvSpPr/>
            <p:nvPr/>
          </p:nvSpPr>
          <p:spPr>
            <a:xfrm>
              <a:off x="8075557" y="3237265"/>
              <a:ext cx="3697343" cy="17363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9EB2339-E33D-4BD5-8055-16DD2C565133}"/>
                </a:ext>
              </a:extLst>
            </p:cNvPr>
            <p:cNvSpPr/>
            <p:nvPr/>
          </p:nvSpPr>
          <p:spPr>
            <a:xfrm>
              <a:off x="419099" y="5075467"/>
              <a:ext cx="7566705" cy="13220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C7CD33B-7A08-4B6A-AA2B-CAC7FB37A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544" y="5199803"/>
              <a:ext cx="1136547" cy="113654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F78F497-A76C-40BD-AC8F-0E576FEFA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023" y="5156937"/>
              <a:ext cx="1240532" cy="124053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3761716-6F2B-4B92-A0CE-60E22AFC6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2" t="8637" r="22513" b="9076"/>
            <a:stretch/>
          </p:blipFill>
          <p:spPr>
            <a:xfrm>
              <a:off x="6593012" y="5055217"/>
              <a:ext cx="511344" cy="78186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092682A-87E0-458E-A6BB-D0835CDC053F}"/>
                </a:ext>
              </a:extLst>
            </p:cNvPr>
            <p:cNvSpPr txBox="1"/>
            <p:nvPr/>
          </p:nvSpPr>
          <p:spPr>
            <a:xfrm>
              <a:off x="464402" y="5587885"/>
              <a:ext cx="1971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‘ROGUE’</a:t>
              </a:r>
              <a:r>
                <a:rPr lang="ko-KR" altLang="en-US" dirty="0"/>
                <a:t>의 요소 </a:t>
              </a:r>
              <a:r>
                <a:rPr lang="en-US" altLang="ko-KR" dirty="0"/>
                <a:t>: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4407E0E-342D-49D4-8133-9FF7384DA97B}"/>
                </a:ext>
              </a:extLst>
            </p:cNvPr>
            <p:cNvSpPr txBox="1"/>
            <p:nvPr/>
          </p:nvSpPr>
          <p:spPr>
            <a:xfrm>
              <a:off x="2342891" y="5159126"/>
              <a:ext cx="31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AF11DE-9591-401F-A3E1-5FFC661254AD}"/>
                </a:ext>
              </a:extLst>
            </p:cNvPr>
            <p:cNvSpPr txBox="1"/>
            <p:nvPr/>
          </p:nvSpPr>
          <p:spPr>
            <a:xfrm>
              <a:off x="5090145" y="5159126"/>
              <a:ext cx="31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3621173-74A1-49FC-97AD-6CF80D64DB8A}"/>
                </a:ext>
              </a:extLst>
            </p:cNvPr>
            <p:cNvSpPr txBox="1"/>
            <p:nvPr/>
          </p:nvSpPr>
          <p:spPr>
            <a:xfrm>
              <a:off x="3826360" y="6028573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절차적 생성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F22F882-7234-4D02-9A44-0EFBF3EBC15C}"/>
                </a:ext>
              </a:extLst>
            </p:cNvPr>
            <p:cNvSpPr txBox="1"/>
            <p:nvPr/>
          </p:nvSpPr>
          <p:spPr>
            <a:xfrm>
              <a:off x="6709936" y="6044645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영구적 죽음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C2BD9F3-63C5-46A2-A928-FED2B35FF846}"/>
                </a:ext>
              </a:extLst>
            </p:cNvPr>
            <p:cNvSpPr/>
            <p:nvPr/>
          </p:nvSpPr>
          <p:spPr>
            <a:xfrm>
              <a:off x="8075557" y="5055217"/>
              <a:ext cx="3697343" cy="13422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2008</a:t>
              </a:r>
              <a:r>
                <a:rPr lang="ko-KR" altLang="en-US" sz="1200" dirty="0">
                  <a:solidFill>
                    <a:schemeClr val="tx1"/>
                  </a:solidFill>
                </a:rPr>
                <a:t>년 독일 베를린에서 열린 </a:t>
              </a:r>
              <a:r>
                <a:rPr lang="en-US" altLang="ko-KR" sz="1200" dirty="0">
                  <a:solidFill>
                    <a:schemeClr val="tx1"/>
                  </a:solidFill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</a:rPr>
                <a:t>로그</a:t>
              </a:r>
              <a:r>
                <a:rPr lang="en-US" altLang="ko-KR" sz="1200" dirty="0">
                  <a:solidFill>
                    <a:schemeClr val="tx1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개발자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컴퍼런스</a:t>
              </a:r>
              <a:r>
                <a:rPr lang="en-US" altLang="ko-KR" sz="1200" dirty="0">
                  <a:solidFill>
                    <a:schemeClr val="tx1"/>
                  </a:solidFill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</a:rPr>
                <a:t>에서 로그</a:t>
              </a:r>
              <a:r>
                <a:rPr lang="en-US" altLang="ko-KR" sz="1200" dirty="0">
                  <a:solidFill>
                    <a:schemeClr val="tx1"/>
                  </a:solidFill>
                </a:rPr>
                <a:t>-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게임에 필요한 요소들을 목록으로 정리하기도 함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60BB6E-5536-4C00-9C6F-B73570E806E3}"/>
              </a:ext>
            </a:extLst>
          </p:cNvPr>
          <p:cNvGrpSpPr/>
          <p:nvPr/>
        </p:nvGrpSpPr>
        <p:grpSpPr>
          <a:xfrm>
            <a:off x="419098" y="4182782"/>
            <a:ext cx="11353801" cy="2188215"/>
            <a:chOff x="419098" y="2742665"/>
            <a:chExt cx="11353801" cy="218821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4E1406F-EBFC-47B9-82DB-F7978F591C7C}"/>
                </a:ext>
              </a:extLst>
            </p:cNvPr>
            <p:cNvSpPr/>
            <p:nvPr/>
          </p:nvSpPr>
          <p:spPr>
            <a:xfrm>
              <a:off x="419098" y="2742665"/>
              <a:ext cx="11353801" cy="21882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-88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C6E67E-478A-423B-B7DE-D23319F4F4E8}"/>
                </a:ext>
              </a:extLst>
            </p:cNvPr>
            <p:cNvGrpSpPr/>
            <p:nvPr/>
          </p:nvGrpSpPr>
          <p:grpSpPr>
            <a:xfrm>
              <a:off x="4374826" y="2819806"/>
              <a:ext cx="3281634" cy="2074549"/>
              <a:chOff x="4756269" y="2742666"/>
              <a:chExt cx="3745165" cy="236758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3406A4F-9F22-48C8-AEEF-D1E24A0AFC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139" t="10869" r="25555" b="50003"/>
              <a:stretch/>
            </p:blipFill>
            <p:spPr>
              <a:xfrm>
                <a:off x="4756269" y="2742666"/>
                <a:ext cx="3745163" cy="20898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15E793-9D49-4FAE-B92D-BB9B909B335C}"/>
                  </a:ext>
                </a:extLst>
              </p:cNvPr>
              <p:cNvSpPr txBox="1"/>
              <p:nvPr/>
            </p:nvSpPr>
            <p:spPr>
              <a:xfrm>
                <a:off x="7313230" y="4829246"/>
                <a:ext cx="1188204" cy="2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오메가</a:t>
                </a:r>
                <a:r>
                  <a:rPr lang="en-US" altLang="ko-KR" sz="1000" dirty="0"/>
                  <a:t>(Omega)</a:t>
                </a:r>
                <a:endParaRPr lang="ko-KR" altLang="en-US" sz="1000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94FA263-0380-4576-ABBA-5277E373CDEA}"/>
                </a:ext>
              </a:extLst>
            </p:cNvPr>
            <p:cNvGrpSpPr/>
            <p:nvPr/>
          </p:nvGrpSpPr>
          <p:grpSpPr>
            <a:xfrm>
              <a:off x="674095" y="2824179"/>
              <a:ext cx="3281632" cy="2075077"/>
              <a:chOff x="3967673" y="2739444"/>
              <a:chExt cx="3731790" cy="2359726"/>
            </a:xfrm>
          </p:grpSpPr>
          <p:pic>
            <p:nvPicPr>
              <p:cNvPr id="13" name="Picture 4" descr="nethack에 대한 이미지 검색결과">
                <a:extLst>
                  <a:ext uri="{FF2B5EF4-FFF2-40B4-BE49-F238E27FC236}">
                    <a16:creationId xmlns:a16="http://schemas.microsoft.com/office/drawing/2014/main" id="{A82A2121-55C8-4B7A-AD8F-C02E944F98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7673" y="2739444"/>
                <a:ext cx="3731790" cy="2089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2B345F-21D1-40BE-ACF2-2F99C49C9FF9}"/>
                  </a:ext>
                </a:extLst>
              </p:cNvPr>
              <p:cNvSpPr txBox="1"/>
              <p:nvPr/>
            </p:nvSpPr>
            <p:spPr>
              <a:xfrm>
                <a:off x="6612464" y="4829246"/>
                <a:ext cx="1086999" cy="269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/>
                  <a:t>넷핵</a:t>
                </a:r>
                <a:r>
                  <a:rPr lang="en-US" altLang="ko-KR" sz="1000" dirty="0"/>
                  <a:t>(</a:t>
                </a:r>
                <a:r>
                  <a:rPr lang="en-US" altLang="ko-KR" sz="1000" dirty="0" err="1"/>
                  <a:t>Nethack</a:t>
                </a:r>
                <a:r>
                  <a:rPr lang="en-US" altLang="ko-KR" sz="1000" dirty="0"/>
                  <a:t>)</a:t>
                </a:r>
                <a:endParaRPr lang="ko-KR" altLang="en-US" sz="1000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D31C563-1D05-4120-BCDC-174AFFCB9D01}"/>
                </a:ext>
              </a:extLst>
            </p:cNvPr>
            <p:cNvGrpSpPr/>
            <p:nvPr/>
          </p:nvGrpSpPr>
          <p:grpSpPr>
            <a:xfrm>
              <a:off x="8075557" y="2824406"/>
              <a:ext cx="3278243" cy="2086806"/>
              <a:chOff x="4252795" y="2739444"/>
              <a:chExt cx="3697343" cy="2353589"/>
            </a:xfrm>
          </p:grpSpPr>
          <p:pic>
            <p:nvPicPr>
              <p:cNvPr id="11" name="Picture 6" descr="ancient domains of mystery에 대한 이미지 검색결과">
                <a:extLst>
                  <a:ext uri="{FF2B5EF4-FFF2-40B4-BE49-F238E27FC236}">
                    <a16:creationId xmlns:a16="http://schemas.microsoft.com/office/drawing/2014/main" id="{42FC8D0B-5694-43A5-AB2E-FF381451DD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2795" y="2739444"/>
                <a:ext cx="3697343" cy="2089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9C7E7-7200-4452-A9AA-BB9C2E635F9D}"/>
                  </a:ext>
                </a:extLst>
              </p:cNvPr>
              <p:cNvSpPr txBox="1"/>
              <p:nvPr/>
            </p:nvSpPr>
            <p:spPr>
              <a:xfrm>
                <a:off x="7259934" y="4832019"/>
                <a:ext cx="690204" cy="26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ADOM</a:t>
                </a:r>
                <a:endParaRPr lang="ko-KR" altLang="en-US" sz="1000" dirty="0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A19EBF-6244-41EF-BE2D-25B92F54B70E}"/>
              </a:ext>
            </a:extLst>
          </p:cNvPr>
          <p:cNvGrpSpPr/>
          <p:nvPr/>
        </p:nvGrpSpPr>
        <p:grpSpPr>
          <a:xfrm>
            <a:off x="8389881" y="932058"/>
            <a:ext cx="3068694" cy="1645516"/>
            <a:chOff x="8075557" y="692604"/>
            <a:chExt cx="3697343" cy="19826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BBC21-1B35-4790-8ADA-47CEE1AC1AD2}"/>
                </a:ext>
              </a:extLst>
            </p:cNvPr>
            <p:cNvSpPr txBox="1"/>
            <p:nvPr/>
          </p:nvSpPr>
          <p:spPr>
            <a:xfrm>
              <a:off x="10688496" y="692604"/>
              <a:ext cx="1084404" cy="277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(Rogue)</a:t>
              </a:r>
              <a:endParaRPr lang="ko-KR" altLang="en-US" sz="1000" dirty="0"/>
            </a:p>
          </p:txBody>
        </p:sp>
        <p:pic>
          <p:nvPicPr>
            <p:cNvPr id="19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A5FE4DFD-E82F-4EA3-9CBD-43A501C7E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7"/>
            <a:stretch/>
          </p:blipFill>
          <p:spPr bwMode="auto">
            <a:xfrm>
              <a:off x="8075557" y="938825"/>
              <a:ext cx="3697343" cy="173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A747BC-AAE4-4B19-B42C-D70DCDE82681}"/>
              </a:ext>
            </a:extLst>
          </p:cNvPr>
          <p:cNvSpPr/>
          <p:nvPr/>
        </p:nvSpPr>
        <p:spPr>
          <a:xfrm>
            <a:off x="419099" y="938825"/>
            <a:ext cx="7566705" cy="17363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pc RPG </a:t>
            </a:r>
            <a:r>
              <a:rPr lang="ko-KR" altLang="en-US" sz="1400" b="1" dirty="0">
                <a:solidFill>
                  <a:srgbClr val="7030A0"/>
                </a:solidFill>
              </a:rPr>
              <a:t>비디오 게임</a:t>
            </a:r>
            <a:r>
              <a:rPr lang="ko-KR" altLang="en-US" sz="1200" dirty="0">
                <a:solidFill>
                  <a:schemeClr val="tx1"/>
                </a:solidFill>
              </a:rPr>
              <a:t>으로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 </a:t>
            </a:r>
            <a:r>
              <a:rPr lang="ko-KR" altLang="en-US" sz="1200" dirty="0">
                <a:solidFill>
                  <a:schemeClr val="tx1"/>
                </a:solidFill>
              </a:rPr>
              <a:t>비디오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ADOM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현재에도 많은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장르라는 이름으로 많은 게임들이 출시 되고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9867" y="4007231"/>
            <a:ext cx="3320995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479484" y="1291354"/>
            <a:ext cx="7054791" cy="26279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2008</a:t>
            </a:r>
            <a:r>
              <a:rPr lang="ko-KR" altLang="en-US" sz="10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100" dirty="0">
                <a:solidFill>
                  <a:schemeClr val="tx1"/>
                </a:solidFill>
              </a:rPr>
              <a:t>Roguelike Development Conference</a:t>
            </a:r>
            <a:r>
              <a:rPr lang="ko-KR" altLang="en-US" sz="1000" dirty="0">
                <a:solidFill>
                  <a:schemeClr val="tx1"/>
                </a:solidFill>
              </a:rPr>
              <a:t>에서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게임에 필수적인 요소들을 정리했다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7030A0"/>
                </a:solidFill>
              </a:rPr>
              <a:t>베를린 해석</a:t>
            </a:r>
            <a:r>
              <a:rPr lang="en-US" altLang="ko-KR" sz="1000" dirty="0">
                <a:solidFill>
                  <a:schemeClr val="tx1"/>
                </a:solidFill>
              </a:rPr>
              <a:t>(Berlin Interpretation)</a:t>
            </a:r>
            <a:r>
              <a:rPr lang="ko-KR" altLang="en-US" sz="1000" dirty="0">
                <a:solidFill>
                  <a:schemeClr val="tx1"/>
                </a:solidFill>
              </a:rPr>
              <a:t>이라는 이름으로 발표되었다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</a:rPr>
              <a:t>본문의 서론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7030A0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란 하나의 장르로서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rgbClr val="7030A0"/>
                </a:solidFill>
              </a:rPr>
              <a:t>단지 </a:t>
            </a:r>
            <a:r>
              <a:rPr lang="en-US" altLang="ko-KR" sz="1000" b="1" dirty="0">
                <a:solidFill>
                  <a:srgbClr val="7030A0"/>
                </a:solidFill>
              </a:rPr>
              <a:t>‘</a:t>
            </a:r>
            <a:r>
              <a:rPr lang="ko-KR" altLang="en-US" sz="1000" b="1" dirty="0">
                <a:solidFill>
                  <a:srgbClr val="7030A0"/>
                </a:solidFill>
              </a:rPr>
              <a:t>로그 비슷한 것</a:t>
            </a:r>
            <a:r>
              <a:rPr lang="en-US" altLang="ko-KR" sz="1000" b="1" dirty="0">
                <a:solidFill>
                  <a:srgbClr val="7030A0"/>
                </a:solidFill>
              </a:rPr>
              <a:t>‘</a:t>
            </a:r>
            <a:r>
              <a:rPr lang="ko-KR" altLang="en-US" sz="10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ADOM, </a:t>
            </a:r>
            <a:r>
              <a:rPr lang="en-US" altLang="ko-KR" sz="1000" dirty="0" err="1">
                <a:solidFill>
                  <a:schemeClr val="tx1"/>
                </a:solidFill>
              </a:rPr>
              <a:t>Angband</a:t>
            </a:r>
            <a:r>
              <a:rPr lang="en-US" altLang="ko-KR" sz="1000" dirty="0">
                <a:solidFill>
                  <a:schemeClr val="tx1"/>
                </a:solidFill>
              </a:rPr>
              <a:t>, Crawl, </a:t>
            </a:r>
            <a:r>
              <a:rPr lang="en-US" altLang="ko-KR" sz="1000" dirty="0" err="1">
                <a:solidFill>
                  <a:schemeClr val="tx1"/>
                </a:solidFill>
              </a:rPr>
              <a:t>Nethack</a:t>
            </a:r>
            <a:r>
              <a:rPr lang="en-US" altLang="ko-KR" sz="1000" dirty="0">
                <a:solidFill>
                  <a:schemeClr val="tx1"/>
                </a:solidFill>
              </a:rPr>
              <a:t>, Rouge</a:t>
            </a:r>
            <a:r>
              <a:rPr lang="ko-KR" altLang="en-US" sz="1000" dirty="0">
                <a:solidFill>
                  <a:schemeClr val="tx1"/>
                </a:solidFill>
              </a:rPr>
              <a:t>을 예로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아래 목록들은 </a:t>
            </a:r>
            <a:r>
              <a:rPr lang="ko-KR" altLang="en-US" sz="1100" b="1" dirty="0">
                <a:solidFill>
                  <a:srgbClr val="7030A0"/>
                </a:solidFill>
              </a:rPr>
              <a:t>어떤 게임이 로그 </a:t>
            </a:r>
            <a:r>
              <a:rPr lang="ko-KR" altLang="en-US" sz="11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100" b="1" dirty="0">
                <a:solidFill>
                  <a:srgbClr val="7030A0"/>
                </a:solidFill>
              </a:rPr>
              <a:t> 인지 결정하는 데 사용</a:t>
            </a:r>
            <a:r>
              <a:rPr lang="ko-KR" altLang="en-US" sz="1000" dirty="0">
                <a:solidFill>
                  <a:schemeClr val="tx1"/>
                </a:solidFill>
              </a:rPr>
              <a:t>할 수 있다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어느 </a:t>
            </a:r>
            <a:r>
              <a:rPr lang="ko-KR" altLang="en-US" sz="1000" b="1" dirty="0">
                <a:solidFill>
                  <a:srgbClr val="7030A0"/>
                </a:solidFill>
              </a:rPr>
              <a:t>요소가 누락되었다고 해서 특성 게임이 로그 </a:t>
            </a:r>
            <a:r>
              <a:rPr lang="ko-KR" altLang="en-US" sz="1000" b="1" dirty="0" err="1">
                <a:solidFill>
                  <a:srgbClr val="7030A0"/>
                </a:solidFill>
              </a:rPr>
              <a:t>라이크가</a:t>
            </a:r>
            <a:r>
              <a:rPr lang="ko-KR" altLang="en-US" sz="1000" b="1" dirty="0">
                <a:solidFill>
                  <a:srgbClr val="7030A0"/>
                </a:solidFill>
              </a:rPr>
              <a:t> 아니라는 의미는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마찬가지로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몇 가지 요소를 갖고 있다고 해서 특정 게임이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라는 의미는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000" dirty="0">
                <a:solidFill>
                  <a:schemeClr val="tx1"/>
                </a:solidFill>
              </a:rPr>
              <a:t> 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0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4007230"/>
            <a:ext cx="3317969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낮은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hlinkClick r:id="rId2"/>
            <a:extLst>
              <a:ext uri="{FF2B5EF4-FFF2-40B4-BE49-F238E27FC236}">
                <a16:creationId xmlns:a16="http://schemas.microsoft.com/office/drawing/2014/main" id="{7B4F89A8-835F-4D21-8BD5-9AAE6A1B8D53}"/>
              </a:ext>
            </a:extLst>
          </p:cNvPr>
          <p:cNvSpPr/>
          <p:nvPr/>
        </p:nvSpPr>
        <p:spPr>
          <a:xfrm>
            <a:off x="479484" y="768929"/>
            <a:ext cx="7054790" cy="4346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베를린 해석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108C59C-0195-4622-A52F-FA66F4641CB7}"/>
              </a:ext>
            </a:extLst>
          </p:cNvPr>
          <p:cNvGrpSpPr/>
          <p:nvPr/>
        </p:nvGrpSpPr>
        <p:grpSpPr>
          <a:xfrm>
            <a:off x="7718518" y="768927"/>
            <a:ext cx="3990975" cy="3150404"/>
            <a:chOff x="7718518" y="768927"/>
            <a:chExt cx="3990975" cy="315040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C3EA290-D7EC-4A94-B301-97BB4C5A39A1}"/>
                </a:ext>
              </a:extLst>
            </p:cNvPr>
            <p:cNvSpPr/>
            <p:nvPr/>
          </p:nvSpPr>
          <p:spPr>
            <a:xfrm>
              <a:off x="7718518" y="768927"/>
              <a:ext cx="3990975" cy="31504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u="sng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6" descr="Roguelike Development Conference에 대한 이미지 검색결과">
              <a:hlinkClick r:id="rId2"/>
              <a:extLst>
                <a:ext uri="{FF2B5EF4-FFF2-40B4-BE49-F238E27FC236}">
                  <a16:creationId xmlns:a16="http://schemas.microsoft.com/office/drawing/2014/main" id="{EDAF642E-F63C-41FC-804D-2C95EFFAE0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7" t="-1109" b="3716"/>
            <a:stretch/>
          </p:blipFill>
          <p:spPr bwMode="auto">
            <a:xfrm>
              <a:off x="7947213" y="915236"/>
              <a:ext cx="3533588" cy="2821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13D898-58C2-49E2-A3F8-306FB4BD9861}"/>
              </a:ext>
            </a:extLst>
          </p:cNvPr>
          <p:cNvGrpSpPr/>
          <p:nvPr/>
        </p:nvGrpSpPr>
        <p:grpSpPr>
          <a:xfrm>
            <a:off x="479484" y="4007231"/>
            <a:ext cx="2200385" cy="2081841"/>
            <a:chOff x="-3642572" y="4007231"/>
            <a:chExt cx="2200385" cy="208184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761B39-EAC9-4D43-AD2F-EC7E75BF51E0}"/>
                </a:ext>
              </a:extLst>
            </p:cNvPr>
            <p:cNvSpPr/>
            <p:nvPr/>
          </p:nvSpPr>
          <p:spPr>
            <a:xfrm>
              <a:off x="-3642572" y="4007231"/>
              <a:ext cx="2200385" cy="20818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u="sng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4AD8ACC-F3D6-4DD0-B2FD-BA6454FA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25284" y="4265246"/>
              <a:ext cx="1565807" cy="15658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C707D0B-FF8E-47D5-B35C-F1B535FAB22F}"/>
              </a:ext>
            </a:extLst>
          </p:cNvPr>
          <p:cNvGrpSpPr/>
          <p:nvPr/>
        </p:nvGrpSpPr>
        <p:grpSpPr>
          <a:xfrm>
            <a:off x="6197378" y="4007230"/>
            <a:ext cx="2200385" cy="2081841"/>
            <a:chOff x="6191140" y="6721475"/>
            <a:chExt cx="2200385" cy="208184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0D5888-2E1F-4380-BA7E-D486D1841BD7}"/>
                </a:ext>
              </a:extLst>
            </p:cNvPr>
            <p:cNvSpPr/>
            <p:nvPr/>
          </p:nvSpPr>
          <p:spPr>
            <a:xfrm>
              <a:off x="6191140" y="6721475"/>
              <a:ext cx="2200385" cy="20818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u="sng" dirty="0">
                <a:solidFill>
                  <a:schemeClr val="tx1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E17E25-589F-43D9-92E6-9DE500067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437" y="6892132"/>
              <a:ext cx="1740525" cy="1740525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4599595"/>
            <a:ext cx="3327233" cy="1489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없으면 치명적인 요소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해당 부분을 대체할 무언가 필요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로그 </a:t>
            </a:r>
            <a:r>
              <a:rPr lang="ko-KR" altLang="en-US" sz="11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100" b="1" dirty="0">
                <a:solidFill>
                  <a:schemeClr val="tx1"/>
                </a:solidFill>
              </a:rPr>
              <a:t> 게임이라면 가지고 있어야 하는 필수적인 요소들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4599595"/>
            <a:ext cx="3317969" cy="1489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없어도 되는 요소들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과거와 현재의 하드웨어 사양이 다른 점을 고려함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해당 요소를 빼고 다른 장르와 콜라보가 가능함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48D7B2-451B-4262-90CE-86BBEA74D2ED}"/>
              </a:ext>
            </a:extLst>
          </p:cNvPr>
          <p:cNvSpPr txBox="1"/>
          <p:nvPr/>
        </p:nvSpPr>
        <p:spPr>
          <a:xfrm>
            <a:off x="9561759" y="3716901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그림을 클릭하시면 본문으로 이동합니다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823218" y="7061200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C7BDF7-F3E4-4060-9607-B5BBFB920EEC}"/>
              </a:ext>
            </a:extLst>
          </p:cNvPr>
          <p:cNvGrpSpPr/>
          <p:nvPr/>
        </p:nvGrpSpPr>
        <p:grpSpPr>
          <a:xfrm>
            <a:off x="1441034" y="754714"/>
            <a:ext cx="9324913" cy="4377150"/>
            <a:chOff x="1597086" y="957914"/>
            <a:chExt cx="9324913" cy="43771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34C2E2E-DDAE-47DA-BEE9-784202DFE2A4}"/>
                </a:ext>
              </a:extLst>
            </p:cNvPr>
            <p:cNvSpPr/>
            <p:nvPr/>
          </p:nvSpPr>
          <p:spPr>
            <a:xfrm>
              <a:off x="1597086" y="957914"/>
              <a:ext cx="9324913" cy="43771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로그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-</a:t>
              </a:r>
              <a:r>
                <a:rPr lang="ko-KR" altLang="en-US" sz="1600" b="1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 요소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450A093-F58F-45A2-B9FE-9D160DAFB164}"/>
                </a:ext>
              </a:extLst>
            </p:cNvPr>
            <p:cNvGrpSpPr/>
            <p:nvPr/>
          </p:nvGrpSpPr>
          <p:grpSpPr>
            <a:xfrm>
              <a:off x="1805380" y="1522936"/>
              <a:ext cx="8908324" cy="3554797"/>
              <a:chOff x="1892300" y="1522936"/>
              <a:chExt cx="8908324" cy="355479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B565F5F-6624-45C1-BC7D-A37D77646C3F}"/>
                  </a:ext>
                </a:extLst>
              </p:cNvPr>
              <p:cNvGrpSpPr/>
              <p:nvPr/>
            </p:nvGrpSpPr>
            <p:grpSpPr>
              <a:xfrm>
                <a:off x="6470789" y="2147888"/>
                <a:ext cx="4329835" cy="2304892"/>
                <a:chOff x="6655665" y="863599"/>
                <a:chExt cx="4329835" cy="2304892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F6BAD36D-DC01-48DE-AA5B-1C941BB8B4CA}"/>
                    </a:ext>
                  </a:extLst>
                </p:cNvPr>
                <p:cNvSpPr/>
                <p:nvPr/>
              </p:nvSpPr>
              <p:spPr>
                <a:xfrm>
                  <a:off x="6655665" y="863599"/>
                  <a:ext cx="4329835" cy="2304892"/>
                </a:xfrm>
                <a:prstGeom prst="rect">
                  <a:avLst/>
                </a:prstGeom>
                <a:solidFill>
                  <a:srgbClr val="A9D18E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b="1" dirty="0">
                      <a:solidFill>
                        <a:schemeClr val="tx1"/>
                      </a:solidFill>
                    </a:rPr>
                    <a:t>낮은 가치요소</a:t>
                  </a:r>
                  <a:endParaRPr lang="en-US" altLang="ko-KR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08FE1257-8503-49C1-8600-5DF871A1F357}"/>
                    </a:ext>
                  </a:extLst>
                </p:cNvPr>
                <p:cNvSpPr/>
                <p:nvPr/>
              </p:nvSpPr>
              <p:spPr>
                <a:xfrm>
                  <a:off x="6852498" y="1391402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싱글 플레이 캐릭터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2083156-0F23-451C-9EF7-285AB3E7D97C}"/>
                    </a:ext>
                  </a:extLst>
                </p:cNvPr>
                <p:cNvSpPr/>
                <p:nvPr/>
              </p:nvSpPr>
              <p:spPr>
                <a:xfrm>
                  <a:off x="6852498" y="1983765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플레이어와 동일한 환경의 몬스터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E48DA819-1401-4FE0-A66C-197379E20151}"/>
                    </a:ext>
                  </a:extLst>
                </p:cNvPr>
                <p:cNvSpPr/>
                <p:nvPr/>
              </p:nvSpPr>
              <p:spPr>
                <a:xfrm>
                  <a:off x="6852498" y="2576128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전술 기반 도전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CC2D24AA-A1B6-40BF-85A2-B41A6BFFAB7F}"/>
                    </a:ext>
                  </a:extLst>
                </p:cNvPr>
                <p:cNvSpPr/>
                <p:nvPr/>
              </p:nvSpPr>
              <p:spPr>
                <a:xfrm>
                  <a:off x="8903366" y="1662866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던전 구성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21F1303-A544-48EF-85F8-A3B88953895C}"/>
                    </a:ext>
                  </a:extLst>
                </p:cNvPr>
                <p:cNvSpPr/>
                <p:nvPr/>
              </p:nvSpPr>
              <p:spPr>
                <a:xfrm>
                  <a:off x="8903366" y="2255229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숫자 표현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1C8E33A-6C12-43A4-A3D2-15E67C24EC48}"/>
                  </a:ext>
                </a:extLst>
              </p:cNvPr>
              <p:cNvGrpSpPr/>
              <p:nvPr/>
            </p:nvGrpSpPr>
            <p:grpSpPr>
              <a:xfrm>
                <a:off x="1892300" y="1522936"/>
                <a:ext cx="4329835" cy="3554797"/>
                <a:chOff x="1892300" y="863599"/>
                <a:chExt cx="4329835" cy="3554797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7F5ACA20-9F72-491D-B78A-F7F7910DAC45}"/>
                    </a:ext>
                  </a:extLst>
                </p:cNvPr>
                <p:cNvSpPr/>
                <p:nvPr/>
              </p:nvSpPr>
              <p:spPr>
                <a:xfrm>
                  <a:off x="1892300" y="863599"/>
                  <a:ext cx="4329835" cy="3554797"/>
                </a:xfrm>
                <a:prstGeom prst="rect">
                  <a:avLst/>
                </a:prstGeom>
                <a:solidFill>
                  <a:srgbClr val="A9D18E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b="1" dirty="0">
                      <a:solidFill>
                        <a:schemeClr val="tx1"/>
                      </a:solidFill>
                    </a:rPr>
                    <a:t>높은 가치요소</a:t>
                  </a:r>
                  <a:endParaRPr lang="en-US" altLang="ko-KR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0BBF90A3-BAC7-4D5B-9067-187A1C6575B2}"/>
                    </a:ext>
                  </a:extLst>
                </p:cNvPr>
                <p:cNvSpPr/>
                <p:nvPr/>
              </p:nvSpPr>
              <p:spPr>
                <a:xfrm>
                  <a:off x="4198185" y="1662866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랜덤 맵 생성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C4BA8D6-2DFA-4C1F-A48B-C7BAADC26494}"/>
                    </a:ext>
                  </a:extLst>
                </p:cNvPr>
                <p:cNvSpPr/>
                <p:nvPr/>
              </p:nvSpPr>
              <p:spPr>
                <a:xfrm>
                  <a:off x="4198185" y="2255229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>
                      <a:solidFill>
                        <a:schemeClr val="tx1"/>
                      </a:solidFill>
                    </a:rPr>
                    <a:t>영구적 죽음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94258916-BD9F-49E9-AA25-6171E41C2CC9}"/>
                    </a:ext>
                  </a:extLst>
                </p:cNvPr>
                <p:cNvSpPr/>
                <p:nvPr/>
              </p:nvSpPr>
              <p:spPr>
                <a:xfrm>
                  <a:off x="2083749" y="2576128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그리드 기반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DAEF267-CC03-433C-B7C4-1AF527C8D4FC}"/>
                    </a:ext>
                  </a:extLst>
                </p:cNvPr>
                <p:cNvSpPr/>
                <p:nvPr/>
              </p:nvSpPr>
              <p:spPr>
                <a:xfrm>
                  <a:off x="2083749" y="3168491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비 </a:t>
                  </a:r>
                  <a:r>
                    <a:rPr lang="ko-KR" altLang="en-US" sz="1200" b="1" dirty="0" err="1">
                      <a:solidFill>
                        <a:schemeClr val="tx1"/>
                      </a:solidFill>
                    </a:rPr>
                    <a:t>모달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 형식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4D3695-0159-49CC-9DF2-F132CF13D3E0}"/>
                    </a:ext>
                  </a:extLst>
                </p:cNvPr>
                <p:cNvSpPr/>
                <p:nvPr/>
              </p:nvSpPr>
              <p:spPr>
                <a:xfrm>
                  <a:off x="2083749" y="3760854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>
                      <a:solidFill>
                        <a:schemeClr val="tx1"/>
                      </a:solidFill>
                    </a:rPr>
                    <a:t>복잡성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668AC1B-4EE4-4DF4-B4D7-84C1AE833CEA}"/>
                    </a:ext>
                  </a:extLst>
                </p:cNvPr>
                <p:cNvSpPr/>
                <p:nvPr/>
              </p:nvSpPr>
              <p:spPr>
                <a:xfrm>
                  <a:off x="4198185" y="3436867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>
                      <a:solidFill>
                        <a:schemeClr val="tx1"/>
                      </a:solidFill>
                    </a:rPr>
                    <a:t>자원관리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5516576-DBE9-4C60-B7CA-9AFD19AA72A9}"/>
                    </a:ext>
                  </a:extLst>
                </p:cNvPr>
                <p:cNvSpPr/>
                <p:nvPr/>
              </p:nvSpPr>
              <p:spPr>
                <a:xfrm>
                  <a:off x="2090154" y="1983765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핵 앤 슬래시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19C553E-9807-498E-886C-A8CD8C82BC79}"/>
                    </a:ext>
                  </a:extLst>
                </p:cNvPr>
                <p:cNvSpPr/>
                <p:nvPr/>
              </p:nvSpPr>
              <p:spPr>
                <a:xfrm>
                  <a:off x="4198185" y="2846048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식별 요소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E1D2450-0C6C-48D1-BAA4-CC8A51DC7BFD}"/>
                    </a:ext>
                  </a:extLst>
                </p:cNvPr>
                <p:cNvSpPr/>
                <p:nvPr/>
              </p:nvSpPr>
              <p:spPr>
                <a:xfrm>
                  <a:off x="2090154" y="1391402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턴 기반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D7F02269-419B-4084-9990-E0E46F4192B3}"/>
                    </a:ext>
                  </a:extLst>
                </p:cNvPr>
                <p:cNvSpPr/>
                <p:nvPr/>
              </p:nvSpPr>
              <p:spPr>
                <a:xfrm>
                  <a:off x="4108337" y="1579363"/>
                  <a:ext cx="2051164" cy="2424534"/>
                </a:xfrm>
                <a:prstGeom prst="rect">
                  <a:avLst/>
                </a:prstGeom>
                <a:noFill/>
                <a:ln w="508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3458CB-65D2-42CA-BF54-6BF56677E6E3}"/>
              </a:ext>
            </a:extLst>
          </p:cNvPr>
          <p:cNvSpPr/>
          <p:nvPr/>
        </p:nvSpPr>
        <p:spPr>
          <a:xfrm>
            <a:off x="1426052" y="5270857"/>
            <a:ext cx="9339895" cy="11659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장르의 핵심 요소인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랜덤 맵 생성</a:t>
            </a:r>
            <a:r>
              <a:rPr lang="en-US" altLang="ko-KR" sz="1000" dirty="0">
                <a:solidFill>
                  <a:schemeClr val="tx1"/>
                </a:solidFill>
              </a:rPr>
              <a:t>‘, ‘</a:t>
            </a:r>
            <a:r>
              <a:rPr lang="ko-KR" altLang="en-US" sz="1000" dirty="0">
                <a:solidFill>
                  <a:schemeClr val="tx1"/>
                </a:solidFill>
              </a:rPr>
              <a:t>영구적 죽음</a:t>
            </a:r>
            <a:r>
              <a:rPr lang="en-US" altLang="ko-KR" sz="1000" dirty="0">
                <a:solidFill>
                  <a:schemeClr val="tx1"/>
                </a:solidFill>
              </a:rPr>
              <a:t>‘, </a:t>
            </a:r>
            <a:r>
              <a:rPr lang="ko-KR" altLang="en-US" sz="1000" dirty="0">
                <a:solidFill>
                  <a:schemeClr val="tx1"/>
                </a:solidFill>
              </a:rPr>
              <a:t>자원관리</a:t>
            </a:r>
            <a:r>
              <a:rPr lang="en-US" altLang="ko-KR" sz="1000" dirty="0">
                <a:solidFill>
                  <a:schemeClr val="tx1"/>
                </a:solidFill>
              </a:rPr>
              <a:t>’, ‘</a:t>
            </a:r>
            <a:r>
              <a:rPr lang="ko-KR" altLang="en-US" sz="1000" dirty="0">
                <a:solidFill>
                  <a:schemeClr val="tx1"/>
                </a:solidFill>
              </a:rPr>
              <a:t>탐험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집중적으로 정리할 예정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다른 요소들의 경우 다른 장르의 특징을 사용해도 무방하다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하지만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위에 정리하기로 한 요소들이 없으면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장르라고 하기에는 매우 부족하다고 판단했다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또한 위 요소는 다른 게임에서 찾기 힘든 특수한 요소들이라는 점에서 분석할 가치가 매우 높다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8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823218" y="7061200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3458CB-65D2-42CA-BF54-6BF56677E6E3}"/>
              </a:ext>
            </a:extLst>
          </p:cNvPr>
          <p:cNvSpPr/>
          <p:nvPr/>
        </p:nvSpPr>
        <p:spPr>
          <a:xfrm>
            <a:off x="5847713" y="752370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solidFill>
                  <a:schemeClr val="tx1"/>
                </a:solidFill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</a:rPr>
              <a:t>랜덤 맵 생성</a:t>
            </a:r>
            <a:r>
              <a:rPr lang="en-US" altLang="ko-KR" sz="1050" dirty="0">
                <a:solidFill>
                  <a:schemeClr val="tx1"/>
                </a:solidFill>
              </a:rPr>
              <a:t>‘, ‘</a:t>
            </a:r>
            <a:r>
              <a:rPr lang="ko-KR" altLang="en-US" sz="1050" dirty="0">
                <a:solidFill>
                  <a:schemeClr val="tx1"/>
                </a:solidFill>
              </a:rPr>
              <a:t>영구적 죽음</a:t>
            </a:r>
            <a:r>
              <a:rPr lang="en-US" altLang="ko-KR" sz="1050" dirty="0">
                <a:solidFill>
                  <a:schemeClr val="tx1"/>
                </a:solidFill>
              </a:rPr>
              <a:t>‘, </a:t>
            </a:r>
            <a:r>
              <a:rPr lang="ko-KR" altLang="en-US" sz="1050" dirty="0">
                <a:solidFill>
                  <a:schemeClr val="tx1"/>
                </a:solidFill>
              </a:rPr>
              <a:t>자원관리</a:t>
            </a:r>
            <a:r>
              <a:rPr lang="en-US" altLang="ko-KR" sz="1050" dirty="0">
                <a:solidFill>
                  <a:schemeClr val="tx1"/>
                </a:solidFill>
              </a:rPr>
              <a:t>’, ‘</a:t>
            </a:r>
            <a:r>
              <a:rPr lang="ko-KR" altLang="en-US" sz="1050" dirty="0">
                <a:solidFill>
                  <a:schemeClr val="tx1"/>
                </a:solidFill>
              </a:rPr>
              <a:t>탐험</a:t>
            </a:r>
            <a:r>
              <a:rPr lang="en-US" altLang="ko-KR" sz="1050" dirty="0">
                <a:solidFill>
                  <a:schemeClr val="tx1"/>
                </a:solidFill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</a:rPr>
              <a:t>을 집중적으로 정리할 예정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다른 요소들의 경우 다른 장르의 특징을 사용해도 무방하다 판단함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하지만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위에 요소들이 없으면 로그</a:t>
            </a:r>
            <a:r>
              <a:rPr lang="en-US" altLang="ko-KR" sz="1050" dirty="0">
                <a:solidFill>
                  <a:schemeClr val="tx1"/>
                </a:solidFill>
              </a:rPr>
              <a:t>-</a:t>
            </a:r>
            <a:r>
              <a:rPr lang="ko-KR" altLang="en-US" sz="1050" dirty="0" err="1">
                <a:solidFill>
                  <a:schemeClr val="tx1"/>
                </a:solidFill>
              </a:rPr>
              <a:t>라이크</a:t>
            </a:r>
            <a:r>
              <a:rPr lang="ko-KR" altLang="en-US" sz="1050" dirty="0">
                <a:solidFill>
                  <a:schemeClr val="tx1"/>
                </a:solidFill>
              </a:rPr>
              <a:t> 장르라고 하기에는 매우 부족하다고 생각함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또한 위 요소는 다른 게임에서 찾기 힘든 특수한 요소들이라는 점에서 분석할 가치가 매우 높다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41C38152-06E7-42A4-9634-52BA372D7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9" y="752370"/>
            <a:ext cx="5196671" cy="243869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E185DE-6060-41E6-BF42-46CD46047421}"/>
              </a:ext>
            </a:extLst>
          </p:cNvPr>
          <p:cNvSpPr/>
          <p:nvPr/>
        </p:nvSpPr>
        <p:spPr>
          <a:xfrm>
            <a:off x="591949" y="3261969"/>
            <a:ext cx="5196671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다른 요소들의 간략한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568191-0FA0-4AB2-8784-72F6A054F7BB}"/>
              </a:ext>
            </a:extLst>
          </p:cNvPr>
          <p:cNvSpPr/>
          <p:nvPr/>
        </p:nvSpPr>
        <p:spPr>
          <a:xfrm>
            <a:off x="5847713" y="3261969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참고 사진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A9BCD0-0C70-4DA9-85FD-28B8DBBE9826}"/>
              </a:ext>
            </a:extLst>
          </p:cNvPr>
          <p:cNvSpPr/>
          <p:nvPr/>
        </p:nvSpPr>
        <p:spPr>
          <a:xfrm>
            <a:off x="6679753" y="981164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맵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29898D-1F1A-4693-A053-5536BAC69C90}"/>
              </a:ext>
            </a:extLst>
          </p:cNvPr>
          <p:cNvSpPr/>
          <p:nvPr/>
        </p:nvSpPr>
        <p:spPr>
          <a:xfrm>
            <a:off x="6679753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영구적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983D30-7029-4494-8417-CA6611ADAD78}"/>
              </a:ext>
            </a:extLst>
          </p:cNvPr>
          <p:cNvSpPr/>
          <p:nvPr/>
        </p:nvSpPr>
        <p:spPr>
          <a:xfrm>
            <a:off x="8695165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5E62F5-770B-475D-9577-1315A8910456}"/>
              </a:ext>
            </a:extLst>
          </p:cNvPr>
          <p:cNvSpPr/>
          <p:nvPr/>
        </p:nvSpPr>
        <p:spPr>
          <a:xfrm>
            <a:off x="8695165" y="982708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식별 요소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18E1AC-BC37-4C8E-98EC-00243C51B801}"/>
              </a:ext>
            </a:extLst>
          </p:cNvPr>
          <p:cNvSpPr txBox="1"/>
          <p:nvPr/>
        </p:nvSpPr>
        <p:spPr>
          <a:xfrm>
            <a:off x="4491470" y="2944848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베를린 해석 요약 본</a:t>
            </a:r>
          </a:p>
        </p:txBody>
      </p:sp>
    </p:spTree>
    <p:extLst>
      <p:ext uri="{BB962C8B-B14F-4D97-AF65-F5344CB8AC3E}">
        <p14:creationId xmlns:p14="http://schemas.microsoft.com/office/powerpoint/2010/main" val="197362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A6471A1C-9957-4327-82B2-71DC4874B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454800"/>
              </p:ext>
            </p:extLst>
          </p:nvPr>
        </p:nvGraphicFramePr>
        <p:xfrm>
          <a:off x="479483" y="2895600"/>
          <a:ext cx="3882967" cy="226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967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22669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영구적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67102"/>
              </p:ext>
            </p:extLst>
          </p:nvPr>
        </p:nvGraphicFramePr>
        <p:xfrm>
          <a:off x="479484" y="1423781"/>
          <a:ext cx="11233032" cy="1313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313371">
                <a:tc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플레이어에게 임의의 세이브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로드를 허용하지 않는다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좋지 않은 행동 결과가 나왔다고 이전 세이브를 불러와 재시도 하는 것이 불가능하다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캐릭터가 죽으면 해당 회 차는 거기서 끝이다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죽으면 끝이라는 점보다 선택을 되돌릴 수 없다는 것이 핵심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플레이어의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결정을 되돌릴 수 없다는 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사망의 페널티가 크다는 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특유의 긴장감과 신중한 선택의 필요성을 제공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4AC8802-9423-490E-A462-9E012B98C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09998"/>
              </p:ext>
            </p:extLst>
          </p:nvPr>
        </p:nvGraphicFramePr>
        <p:xfrm>
          <a:off x="4506977" y="2895600"/>
          <a:ext cx="7205539" cy="2266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5539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22669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다키스트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던전 플레이 사진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명의 캐릭터를 조합해 파티를 구성해 던전을 탐험하는 게임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파티원이 사망하게 되면 부활시킬 수 없다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유저가 사용하는 캐릭터가 모두 사망할 때까지 게임이 진행된다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유저가 사용할 수 있는 캐릭터가 없어지면 진행사항이 모두 초기화되어 다시 처음부터 시작해야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특유의 어두운 분위기와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영구적 죽음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요소가 잘 맞아 떨어져 유저들에게 호평을 받았다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다키스트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던전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을 모티브로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크래프톤의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미스트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오버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개발되기도 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pic>
        <p:nvPicPr>
          <p:cNvPr id="11" name="Picture 2" descr="로그라이크 게임 캐릭터 사망에 대한 이미지 검색결과">
            <a:extLst>
              <a:ext uri="{FF2B5EF4-FFF2-40B4-BE49-F238E27FC236}">
                <a16:creationId xmlns:a16="http://schemas.microsoft.com/office/drawing/2014/main" id="{C990F948-A40C-4927-BC80-6AD798F32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1" y="2992536"/>
            <a:ext cx="3549591" cy="200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40692B-0CAE-463E-ADA2-CEDF91B822C2}"/>
              </a:ext>
            </a:extLst>
          </p:cNvPr>
          <p:cNvSpPr/>
          <p:nvPr/>
        </p:nvSpPr>
        <p:spPr>
          <a:xfrm>
            <a:off x="501990" y="3062866"/>
            <a:ext cx="3708060" cy="2648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영구적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68557"/>
              </p:ext>
            </p:extLst>
          </p:nvPr>
        </p:nvGraphicFramePr>
        <p:xfrm>
          <a:off x="479484" y="1423781"/>
          <a:ext cx="11233032" cy="1528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528969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던전 구조와 아이템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, NPC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등의 배치가 완전히 랜덤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하게 이루어진다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죽음과 함께 시너지를 발휘한다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대부분의 게임은 죽음 이후 이전에 플레이했던 던전을 반복적으로 플레이하게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경우 랜덤 생성되는 맴과 기타 요소들 덕분에 반복 플레이가 지루하게 느껴지는 것을 방지할 수 있었다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 플레이에 큰 영향을 준다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극단적인 예로 운이 너무 잘 따라줘 쉽게 클리어 할 수 도 있으며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반대로 운이 너무 없어 얼마 가지 못하고 죽는 경우도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403681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F4FA5D6F-84E3-45E1-8382-00781B0C7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2563"/>
              </p:ext>
            </p:extLst>
          </p:nvPr>
        </p:nvGraphicFramePr>
        <p:xfrm>
          <a:off x="4354286" y="3062865"/>
          <a:ext cx="7358230" cy="2648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230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21193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랜덤 생성에 대한 오해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게임의 개발자와 플레이하는 유저들 중 소수가 가지는 오해이다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모든 요소를 랜덤으로 배치하게 되면 컨텐츠의 볼륨이 깊어져 재미있을 것이라는 의견이다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게임내 모든 요소를 랜덤 생성 요소로 만드는 것은 컨텐츠 볼륨이 늘어나는 것이 아니며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동시에 재미있지도 않다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모든 요소를 랜덤으로 생성하게 되면 기획자가 컨텐츠를 조절할 수 없게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왜냐하면 생각해야하는 경우의 수가 기하 급수적으로 늘어나기 때문이다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좋은 예시 게임으로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엔터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더 건전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게임은 게임내 고정된 구조물가 방크기에 랜덤으로 배치할 요소를 일부로 제한한다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대신 생성되는 방을 랜덤으로 불러와 생성되는 방에 대한 정보를 일부 유저에게 고정적으로 제공한다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403681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2B6421-0B75-44C6-8EFB-2CBF072DCD99}"/>
              </a:ext>
            </a:extLst>
          </p:cNvPr>
          <p:cNvGrpSpPr/>
          <p:nvPr/>
        </p:nvGrpSpPr>
        <p:grpSpPr>
          <a:xfrm>
            <a:off x="580796" y="3271406"/>
            <a:ext cx="3554839" cy="1423069"/>
            <a:chOff x="1837867" y="1693862"/>
            <a:chExt cx="11373308" cy="4552950"/>
          </a:xfrm>
        </p:grpSpPr>
        <p:pic>
          <p:nvPicPr>
            <p:cNvPr id="11" name="그림 10" descr="모니터, 검은색, 앉아있는, 작은이(가) 표시된 사진&#10;&#10;자동 생성된 설명">
              <a:extLst>
                <a:ext uri="{FF2B5EF4-FFF2-40B4-BE49-F238E27FC236}">
                  <a16:creationId xmlns:a16="http://schemas.microsoft.com/office/drawing/2014/main" id="{F3265038-867A-4F7F-B58D-ED7147F1F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7" r="15400"/>
            <a:stretch/>
          </p:blipFill>
          <p:spPr>
            <a:xfrm>
              <a:off x="1837867" y="1693862"/>
              <a:ext cx="5591634" cy="4552950"/>
            </a:xfrm>
            <a:prstGeom prst="rect">
              <a:avLst/>
            </a:prstGeom>
          </p:spPr>
        </p:pic>
        <p:pic>
          <p:nvPicPr>
            <p:cNvPr id="13" name="그림 12" descr="모니터, 컴퓨터, 화면, 검은색이(가) 표시된 사진&#10;&#10;자동 생성된 설명">
              <a:extLst>
                <a:ext uri="{FF2B5EF4-FFF2-40B4-BE49-F238E27FC236}">
                  <a16:creationId xmlns:a16="http://schemas.microsoft.com/office/drawing/2014/main" id="{E09D851D-639B-4A10-8DB4-3A2A32799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7" r="15548"/>
            <a:stretch/>
          </p:blipFill>
          <p:spPr>
            <a:xfrm>
              <a:off x="7639050" y="1693862"/>
              <a:ext cx="5572125" cy="455295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093C16-444F-4E35-B10B-B4640C2EA0FC}"/>
              </a:ext>
            </a:extLst>
          </p:cNvPr>
          <p:cNvSpPr txBox="1"/>
          <p:nvPr/>
        </p:nvSpPr>
        <p:spPr>
          <a:xfrm>
            <a:off x="580796" y="4905292"/>
            <a:ext cx="349647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 err="1"/>
              <a:t>엔터</a:t>
            </a:r>
            <a:r>
              <a:rPr lang="ko-KR" altLang="en-US" sz="1000" dirty="0"/>
              <a:t> 더 건전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동일한 스테이지 이름이지만 전혀 다른 구성을 가지고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2827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4945</TotalTime>
  <Words>3276</Words>
  <Application>Microsoft Office PowerPoint</Application>
  <PresentationFormat>와이드스크린</PresentationFormat>
  <Paragraphs>383</Paragraphs>
  <Slides>29</Slides>
  <Notes>0</Notes>
  <HiddenSlides>15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로그라이크 장르 분석</vt:lpstr>
      <vt:lpstr>문서에서 들어가기 전</vt:lpstr>
      <vt:lpstr>로그-라이크(ROGUE-Like)란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 요소를 활용한 게임</vt:lpstr>
      <vt:lpstr>왜?? 로그-라이크(ROGUE-Like)게임에 빠져들까?</vt:lpstr>
      <vt:lpstr>왜?? 로그-라이크(ROGUE-Like)게임에 빠져들까?</vt:lpstr>
      <vt:lpstr>로그-라이크(ROGUE-Like)를 개발한다면?</vt:lpstr>
      <vt:lpstr>PowerPoint 프레젠테이션</vt:lpstr>
      <vt:lpstr>로그라이크란?</vt:lpstr>
      <vt:lpstr>Rogue와 파생 작품</vt:lpstr>
      <vt:lpstr>로그와 인공지능</vt:lpstr>
      <vt:lpstr>로그라이크 게임들이 공유하는 특징</vt:lpstr>
      <vt:lpstr>로그라이크 게임들이 공유하는 특징</vt:lpstr>
      <vt:lpstr>베를린 해석</vt:lpstr>
      <vt:lpstr>PowerPoint 프레젠테이션</vt:lpstr>
      <vt:lpstr>PowerPoint 프레젠테이션</vt:lpstr>
      <vt:lpstr>랜덤 생성에 대한 오해</vt:lpstr>
      <vt:lpstr>PowerPoint 프레젠테이션</vt:lpstr>
      <vt:lpstr>로그-라이크(ROGUE-Like)의 특징</vt:lpstr>
      <vt:lpstr>로그-라이크(ROGUE-Like)의 특징</vt:lpstr>
      <vt:lpstr>로그-라이크(ROGUE-Like)의 특징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345</cp:revision>
  <dcterms:created xsi:type="dcterms:W3CDTF">2019-10-07T05:13:37Z</dcterms:created>
  <dcterms:modified xsi:type="dcterms:W3CDTF">2019-12-12T12:28:13Z</dcterms:modified>
</cp:coreProperties>
</file>